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2" r:id="rId2"/>
    <p:sldId id="294" r:id="rId3"/>
    <p:sldId id="259" r:id="rId4"/>
    <p:sldId id="296" r:id="rId5"/>
    <p:sldId id="323" r:id="rId6"/>
    <p:sldId id="321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297" r:id="rId21"/>
  </p:sldIdLst>
  <p:sldSz cx="12190413" cy="6859588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맑은 고딕" pitchFamily="34" charset="-127"/>
      <p:regular r:id="rId28"/>
      <p:bold r:id="rId29"/>
    </p:embeddedFont>
    <p:embeddedFont>
      <p:font typeface="굴림체" charset="-127"/>
      <p:regular r:id="rId30"/>
    </p:embeddedFont>
    <p:embeddedFont>
      <p:font typeface="Calibri Light" pitchFamily="34" charset="0"/>
      <p:regular r:id="rId31"/>
      <p:italic r:id="rId32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A983"/>
    <a:srgbClr val="2B5A94"/>
    <a:srgbClr val="2A2951"/>
    <a:srgbClr val="7D7F29"/>
    <a:srgbClr val="CFD275"/>
    <a:srgbClr val="406084"/>
    <a:srgbClr val="85A3C4"/>
    <a:srgbClr val="A2A535"/>
    <a:srgbClr val="6D4B2D"/>
    <a:srgbClr val="90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 snapToGrid="0">
      <p:cViewPr>
        <p:scale>
          <a:sx n="86" d="100"/>
          <a:sy n="86" d="100"/>
        </p:scale>
        <p:origin x="-72" y="-540"/>
      </p:cViewPr>
      <p:guideLst>
        <p:guide orient="horz" pos="2160"/>
        <p:guide orient="horz" pos="2161"/>
        <p:guide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974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\Desktop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8" name="제목 1"/>
          <p:cNvSpPr>
            <a:spLocks noGrp="1"/>
          </p:cNvSpPr>
          <p:nvPr>
            <p:ph type="ctrTitle" hasCustomPrompt="1"/>
          </p:nvPr>
        </p:nvSpPr>
        <p:spPr>
          <a:xfrm>
            <a:off x="6599262" y="2549699"/>
            <a:ext cx="5494106" cy="152816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0" name="Picture 2" descr="C:\Users\k\Desktop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\Desktop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\Desktop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0441160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406575" y="1962150"/>
            <a:ext cx="10441160" cy="4347965"/>
          </a:xfrm>
        </p:spPr>
        <p:txBody>
          <a:bodyPr>
            <a:normAutofit/>
          </a:bodyPr>
          <a:lstStyle>
            <a:lvl1pPr marL="0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497845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95690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493535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991380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\Desktop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06575" y="671017"/>
            <a:ext cx="10441160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9DA98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xmlns="" id="{8E1A5279-CFE9-40A1-8DCD-4F5374B2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75" y="1962150"/>
            <a:ext cx="10441160" cy="4347965"/>
          </a:xfrm>
        </p:spPr>
        <p:txBody>
          <a:bodyPr>
            <a:normAutofit/>
          </a:bodyPr>
          <a:lstStyle>
            <a:lvl1pPr marL="0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497845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95690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493535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991380" indent="0" algn="l" defTabSz="995690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600" i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\Desktop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제목 1"/>
          <p:cNvSpPr>
            <a:spLocks noGrp="1"/>
          </p:cNvSpPr>
          <p:nvPr>
            <p:ph type="ctrTitle"/>
          </p:nvPr>
        </p:nvSpPr>
        <p:spPr>
          <a:xfrm>
            <a:off x="6671269" y="2925738"/>
            <a:ext cx="5492155" cy="129614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q=uffici+sues+jean+paul+gaultier&amp;client=firefox-b-d&amp;source=lnms&amp;tbm=isch&amp;sa=X&amp;ved=2ahUKEwj31eyR8qj9AhUU8rsIHbuCBwgQ_AUoAXoECAEQAw&amp;biw=1280&amp;bih=587&amp;dpr=1.5#imgrc=aa--ahatNFD0OM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910630" y="189434"/>
            <a:ext cx="11017224" cy="1744191"/>
          </a:xfrm>
        </p:spPr>
        <p:txBody>
          <a:bodyPr/>
          <a:lstStyle/>
          <a:p>
            <a:pPr algn="ctr"/>
            <a:r>
              <a:rPr lang="en-US" altLang="ko-KR" sz="44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altLang="ko-KR" sz="4400" dirty="0" err="1">
                <a:solidFill>
                  <a:schemeClr val="accent6">
                    <a:lumMod val="50000"/>
                  </a:schemeClr>
                </a:solidFill>
              </a:rPr>
              <a:t>Boticelli</a:t>
            </a:r>
            <a:r>
              <a:rPr lang="en-US" altLang="ko-KR" sz="4400" dirty="0">
                <a:solidFill>
                  <a:schemeClr val="accent6">
                    <a:lumMod val="50000"/>
                  </a:schemeClr>
                </a:solidFill>
              </a:rPr>
              <a:t> contradiction: Cultural heritage laws as threats to…cultural heritage</a:t>
            </a:r>
            <a:endParaRPr lang="ko-KR" alt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599262" y="2277666"/>
            <a:ext cx="5472608" cy="20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굴림" pitchFamily="50" charset="-127"/>
              </a:rPr>
              <a:t>Workshop-Threats to Cultural Heritage: </a:t>
            </a:r>
            <a:br>
              <a:rPr kumimoji="1"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굴림" pitchFamily="50" charset="-127"/>
              </a:rPr>
            </a:br>
            <a:r>
              <a:rPr kumimoji="1"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굴림" pitchFamily="50" charset="-127"/>
              </a:rPr>
              <a:t>Normative and ethical approaches and contradictions</a:t>
            </a:r>
          </a:p>
        </p:txBody>
      </p:sp>
      <p:sp>
        <p:nvSpPr>
          <p:cNvPr id="23" name="Υπότιτλος 2">
            <a:extLst>
              <a:ext uri="{FF2B5EF4-FFF2-40B4-BE49-F238E27FC236}">
                <a16:creationId xmlns:a16="http://schemas.microsoft.com/office/drawing/2014/main" xmlns="" id="{BE8A2756-8E36-4383-AB57-84FC9DF86246}"/>
              </a:ext>
            </a:extLst>
          </p:cNvPr>
          <p:cNvSpPr txBox="1">
            <a:spLocks/>
          </p:cNvSpPr>
          <p:nvPr/>
        </p:nvSpPr>
        <p:spPr>
          <a:xfrm>
            <a:off x="6743278" y="4687925"/>
            <a:ext cx="5328592" cy="9361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73384" indent="-373384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27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808998" indent="-311153" algn="l" defTabSz="99569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2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24461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2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74245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2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224030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»"/>
              <a:defRPr lang="ko-KR" altLang="en-US" sz="20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73814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99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83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68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Maria </a:t>
            </a:r>
            <a:r>
              <a:rPr lang="en-US" sz="2000" b="1" dirty="0" err="1">
                <a:solidFill>
                  <a:schemeClr val="bg1"/>
                </a:solidFill>
              </a:rPr>
              <a:t>Bottis</a:t>
            </a:r>
            <a:r>
              <a:rPr lang="en-US" sz="2000" b="1" dirty="0">
                <a:solidFill>
                  <a:schemeClr val="bg1"/>
                </a:solidFill>
              </a:rPr>
              <a:t>, Professor, </a:t>
            </a:r>
            <a:endParaRPr lang="el-GR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DALMS, Ionian University</a:t>
            </a:r>
            <a:endParaRPr lang="el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C3068E6-358F-4B27-BCBA-6BE51B15D9BC}"/>
              </a:ext>
            </a:extLst>
          </p:cNvPr>
          <p:cNvSpPr txBox="1"/>
          <p:nvPr/>
        </p:nvSpPr>
        <p:spPr>
          <a:xfrm>
            <a:off x="118542" y="5806058"/>
            <a:ext cx="1194466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UNESCO CHAIR IU-GEOLAB March 15, 2023</a:t>
            </a:r>
            <a:endParaRPr lang="el-GR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24159D3-0639-4358-93B3-61F457652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238"/>
            <a:ext cx="6596615" cy="41381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5400" dirty="0"/>
              <a:t>Why?</a:t>
            </a:r>
            <a:endParaRPr lang="ko-KR" altLang="en-US" sz="54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Because we care about </a:t>
            </a:r>
            <a:r>
              <a:rPr lang="en-US" altLang="ko-KR" sz="4000" b="1" dirty="0"/>
              <a:t>a rich public domain</a:t>
            </a:r>
            <a:r>
              <a:rPr lang="en-US" altLang="ko-KR" sz="4000" dirty="0"/>
              <a:t>. For education, enlightenment, enjoyment, and of course, the dissemination of culture.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As wider a dissemination of culture as possible.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b="1" dirty="0"/>
              <a:t>Enter = cultural property </a:t>
            </a:r>
            <a:r>
              <a:rPr lang="en-US" altLang="ko-KR" sz="4000" b="1" dirty="0" smtClean="0"/>
              <a:t>laws</a:t>
            </a:r>
            <a:endParaRPr lang="en-US" altLang="ko-KR" sz="4000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In many countries (example Greece/Italy </a:t>
            </a:r>
            <a:r>
              <a:rPr lang="en-US" altLang="ko-KR" sz="4000" dirty="0" smtClean="0"/>
              <a:t>e.tc.) </a:t>
            </a:r>
            <a:r>
              <a:rPr lang="en-US" altLang="ko-KR" sz="4000" dirty="0"/>
              <a:t>we have strict cultural property protection laws.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These laws usually protect </a:t>
            </a:r>
            <a:r>
              <a:rPr lang="en-US" altLang="ko-KR" sz="4000" b="1" dirty="0"/>
              <a:t>the physical embodiment </a:t>
            </a:r>
            <a:r>
              <a:rPr lang="en-US" altLang="ko-KR" sz="4000" dirty="0"/>
              <a:t>of cultural property (although immaterial cultural property is also protected in the sense of documentation </a:t>
            </a:r>
            <a:r>
              <a:rPr lang="en-US" altLang="ko-KR" sz="4000" dirty="0" smtClean="0"/>
              <a:t>e.tc.).</a:t>
            </a:r>
            <a:endParaRPr lang="en-US" altLang="ko-KR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000" dirty="0"/>
          </a:p>
        </p:txBody>
      </p:sp>
    </p:spTree>
    <p:extLst>
      <p:ext uri="{BB962C8B-B14F-4D97-AF65-F5344CB8AC3E}">
        <p14:creationId xmlns:p14="http://schemas.microsoft.com/office/powerpoint/2010/main" val="189536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l-GR" altLang="ko-KR" sz="5400" dirty="0" smtClean="0"/>
              <a:t>Η</a:t>
            </a:r>
            <a:r>
              <a:rPr lang="en-US" altLang="ko-KR" sz="5400" dirty="0" smtClean="0"/>
              <a:t>ow?</a:t>
            </a:r>
            <a:endParaRPr lang="ko-KR" altLang="en-US" sz="54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62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The main protection concerns the preservation of the physical, the material where cultural property is embodied.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b="1" dirty="0"/>
              <a:t>No destruction, no alteration, no alienation, no export, no theft</a:t>
            </a:r>
            <a:r>
              <a:rPr lang="en-US" altLang="ko-KR" sz="4000" dirty="0"/>
              <a:t> e.tc.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But there are some laws, also, dealing with the reproduction of an object of cultural property.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Some laws </a:t>
            </a:r>
            <a:r>
              <a:rPr lang="en-US" altLang="ko-KR" sz="4000" b="1" dirty="0"/>
              <a:t>reserve</a:t>
            </a:r>
            <a:r>
              <a:rPr lang="en-US" altLang="ko-KR" sz="4000" dirty="0"/>
              <a:t> the right to reproduction to particular bodies, such as, in Greece, the Organization of Management of Cultural Property </a:t>
            </a:r>
            <a:r>
              <a:rPr lang="en-US" altLang="ko-KR" sz="4000" dirty="0" smtClean="0"/>
              <a:t>(OΔΑΔ</a:t>
            </a:r>
            <a:r>
              <a:rPr lang="en-US" altLang="ko-KR" sz="4000" dirty="0"/>
              <a:t>).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And according to Italian law, any use of the country’s publicly owned art to sell merchandise requires permission and payment of a fee.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 err="1"/>
              <a:t>Αnd</a:t>
            </a:r>
            <a:r>
              <a:rPr lang="en-US" altLang="ko-KR" sz="4000" dirty="0"/>
              <a:t> </a:t>
            </a:r>
            <a:r>
              <a:rPr lang="en-US" altLang="ko-KR" sz="4000" dirty="0" smtClean="0"/>
              <a:t>we </a:t>
            </a:r>
            <a:r>
              <a:rPr lang="en-US" altLang="ko-KR" sz="4000" dirty="0"/>
              <a:t>also see in Museums’ Charters terms that </a:t>
            </a:r>
            <a:r>
              <a:rPr lang="en-US" altLang="ko-KR" sz="4000" b="1" dirty="0"/>
              <a:t>they only </a:t>
            </a:r>
            <a:r>
              <a:rPr lang="en-US" altLang="ko-KR" sz="4000" dirty="0"/>
              <a:t>have the right to the copies of the works in their collections. Irrespective of </a:t>
            </a:r>
            <a:r>
              <a:rPr lang="en-US" altLang="ko-KR" sz="4000" b="1" dirty="0"/>
              <a:t>the time </a:t>
            </a:r>
            <a:r>
              <a:rPr lang="en-US" altLang="ko-KR" sz="4000" dirty="0"/>
              <a:t>when these works were created. Irrespective of </a:t>
            </a:r>
            <a:r>
              <a:rPr lang="en-US" altLang="ko-KR" sz="4000" b="1" dirty="0"/>
              <a:t>the purpose </a:t>
            </a:r>
            <a:r>
              <a:rPr lang="en-US" altLang="ko-KR" sz="4000" dirty="0"/>
              <a:t>(commercial or not) of the reproduction sought. </a:t>
            </a:r>
            <a:r>
              <a:rPr lang="en-US" altLang="ko-KR" sz="4000" b="1" dirty="0"/>
              <a:t>Irrespective of what the public domain IS.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000" dirty="0"/>
          </a:p>
        </p:txBody>
      </p:sp>
    </p:spTree>
    <p:extLst>
      <p:ext uri="{BB962C8B-B14F-4D97-AF65-F5344CB8AC3E}">
        <p14:creationId xmlns:p14="http://schemas.microsoft.com/office/powerpoint/2010/main" val="4242083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5400" dirty="0" smtClean="0"/>
              <a:t>A lawsuit</a:t>
            </a:r>
            <a:endParaRPr lang="ko-KR" altLang="en-US" sz="54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163089" y="1857220"/>
            <a:ext cx="5113449" cy="4618532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The Gallery </a:t>
            </a:r>
            <a:r>
              <a:rPr lang="en-US" altLang="ko-KR" sz="4000" dirty="0" err="1"/>
              <a:t>Uffici</a:t>
            </a:r>
            <a:r>
              <a:rPr lang="en-US" altLang="ko-KR" sz="4000" dirty="0"/>
              <a:t> in Italy SUED Jean Paul Gaultier because the fashion house designed and sold clothes inspired by the Birth of Venus.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D2817130-16DC-43BB-88CD-C23BCDE2C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36" y="2082072"/>
            <a:ext cx="6867988" cy="42137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342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5400" dirty="0" smtClean="0"/>
              <a:t>The legal basis</a:t>
            </a:r>
            <a:endParaRPr lang="ko-KR" altLang="en-US" sz="54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85000"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The Uffizi Gallery in Florence is not pleased with Jean Paul Gaultier's "Le </a:t>
            </a:r>
            <a:r>
              <a:rPr lang="en-US" altLang="ko-KR" sz="4000" dirty="0" err="1"/>
              <a:t>Musée</a:t>
            </a:r>
            <a:r>
              <a:rPr lang="en-US" altLang="ko-KR" sz="4000" dirty="0"/>
              <a:t>" capsule collection, a range of apparel printed with famous Renaissance paintings.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The museum is suing the brand for its "unauthorized use" of Sandro Botticelli's "The Birth of Venus," currently housed at the institution.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Snippets of the work appear on a tank </a:t>
            </a:r>
            <a:r>
              <a:rPr lang="en-US" altLang="ko-KR" sz="4000" dirty="0" smtClean="0"/>
              <a:t>tops, </a:t>
            </a:r>
            <a:r>
              <a:rPr lang="en-US" altLang="ko-KR" sz="4000" dirty="0"/>
              <a:t>pants, </a:t>
            </a:r>
            <a:r>
              <a:rPr lang="en-US" altLang="ko-KR" sz="4000" dirty="0" smtClean="0"/>
              <a:t>skirts, scarfs and dresses </a:t>
            </a:r>
            <a:r>
              <a:rPr lang="en-US" altLang="ko-KR" sz="4000" dirty="0"/>
              <a:t>— commercial usage that, according to Uffizi, </a:t>
            </a:r>
            <a:r>
              <a:rPr lang="en-US" altLang="ko-KR" sz="4000" b="1" dirty="0">
                <a:hlinkClick r:id="rId2"/>
              </a:rPr>
              <a:t>violates Italy's Cultural Heritage Code</a:t>
            </a:r>
            <a:r>
              <a:rPr lang="en-US" altLang="ko-KR" sz="4000" dirty="0">
                <a:hlinkClick r:id="rId2"/>
              </a:rPr>
              <a:t>.</a:t>
            </a:r>
            <a:endParaRPr lang="en-US" altLang="ko-KR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000" dirty="0"/>
          </a:p>
        </p:txBody>
      </p:sp>
    </p:spTree>
    <p:extLst>
      <p:ext uri="{BB962C8B-B14F-4D97-AF65-F5344CB8AC3E}">
        <p14:creationId xmlns:p14="http://schemas.microsoft.com/office/powerpoint/2010/main" val="344170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5400" dirty="0" smtClean="0"/>
              <a:t>The claim</a:t>
            </a:r>
            <a:endParaRPr lang="ko-KR" altLang="en-US" sz="54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 err="1" smtClean="0"/>
              <a:t>Uffici</a:t>
            </a:r>
            <a:r>
              <a:rPr lang="en-US" altLang="ko-KR" sz="4000" dirty="0" smtClean="0"/>
              <a:t> </a:t>
            </a:r>
            <a:r>
              <a:rPr lang="en-US" altLang="ko-KR" sz="4000" dirty="0"/>
              <a:t>asks for </a:t>
            </a:r>
            <a:r>
              <a:rPr lang="en-US" altLang="ko-KR" sz="4000" b="1" dirty="0"/>
              <a:t>100.000 euros </a:t>
            </a:r>
            <a:r>
              <a:rPr lang="en-US" altLang="ko-KR" sz="4000" dirty="0"/>
              <a:t>to license the use of the image of the </a:t>
            </a:r>
            <a:r>
              <a:rPr lang="en-US" altLang="ko-KR" sz="4000" dirty="0" err="1"/>
              <a:t>Boticelli</a:t>
            </a:r>
            <a:r>
              <a:rPr lang="en-US" altLang="ko-KR" sz="4000" dirty="0"/>
              <a:t> Venus to Gaultier.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Especially after the Directive = the rule makes no sense.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The rule encloses </a:t>
            </a:r>
            <a:r>
              <a:rPr lang="en-US" altLang="ko-KR" sz="4000" dirty="0" smtClean="0"/>
              <a:t>any </a:t>
            </a:r>
            <a:r>
              <a:rPr lang="en-US" altLang="ko-KR" sz="4000" dirty="0"/>
              <a:t>image which is public domain and seeks to license it—</a:t>
            </a:r>
            <a:r>
              <a:rPr lang="en-US" altLang="ko-KR" sz="4000" b="1" dirty="0"/>
              <a:t>in the sake of cultural heritage protection.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000" dirty="0"/>
          </a:p>
        </p:txBody>
      </p:sp>
    </p:spTree>
    <p:extLst>
      <p:ext uri="{BB962C8B-B14F-4D97-AF65-F5344CB8AC3E}">
        <p14:creationId xmlns:p14="http://schemas.microsoft.com/office/powerpoint/2010/main" val="216324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2800" dirty="0"/>
              <a:t>But why is cultural heritage (this Botticelli painting) </a:t>
            </a:r>
            <a:r>
              <a:rPr lang="en-US" altLang="ko-KR" sz="2800" i="1" dirty="0"/>
              <a:t>protected</a:t>
            </a:r>
            <a:r>
              <a:rPr lang="en-US" altLang="ko-KR" sz="2800" dirty="0"/>
              <a:t> when Gaultier </a:t>
            </a:r>
            <a:r>
              <a:rPr lang="en-US" altLang="ko-KR" sz="2800" i="1" dirty="0"/>
              <a:t>pays</a:t>
            </a:r>
            <a:r>
              <a:rPr lang="en-US" altLang="ko-KR" sz="2800" dirty="0"/>
              <a:t> </a:t>
            </a:r>
            <a:r>
              <a:rPr lang="en-US" altLang="ko-KR" sz="2800" dirty="0" err="1"/>
              <a:t>Uffici</a:t>
            </a:r>
            <a:r>
              <a:rPr lang="en-US" altLang="ko-KR" sz="2800" dirty="0"/>
              <a:t> and </a:t>
            </a:r>
            <a:r>
              <a:rPr lang="en-US" altLang="ko-KR" sz="2800" i="1" dirty="0"/>
              <a:t>unprotected </a:t>
            </a:r>
            <a:r>
              <a:rPr lang="en-US" altLang="ko-KR" sz="2800" dirty="0"/>
              <a:t>when Gaultier </a:t>
            </a:r>
            <a:r>
              <a:rPr lang="en-US" altLang="ko-KR" sz="2800" i="1" dirty="0"/>
              <a:t>doesn’t pay</a:t>
            </a:r>
            <a:r>
              <a:rPr lang="en-US" altLang="ko-KR" sz="2800" dirty="0"/>
              <a:t>?</a:t>
            </a:r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925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The lawsuit aims at SHARING Gaultier’s profits from its sales with the Museum.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The lawsuit does NOT claim that the USE of the reproduction HARMS cultural property (the original). That it HARMS the MORAL RIGHT of </a:t>
            </a:r>
            <a:r>
              <a:rPr lang="en-US" altLang="ko-KR" sz="3600" dirty="0" err="1"/>
              <a:t>Boticelli</a:t>
            </a:r>
            <a:r>
              <a:rPr lang="en-US" altLang="ko-KR" sz="3600" dirty="0"/>
              <a:t> to his work.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(Venus ridiculed…objects insulting the painter and his work).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Conceptually = the harm is that we take Venus OFF public domain = </a:t>
            </a:r>
            <a:r>
              <a:rPr lang="en-US" altLang="ko-KR" sz="3600" b="1" dirty="0"/>
              <a:t>we make public domain POORER</a:t>
            </a:r>
            <a:r>
              <a:rPr lang="en-US" altLang="ko-KR" sz="3600" dirty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3600" dirty="0"/>
          </a:p>
        </p:txBody>
      </p:sp>
    </p:spTree>
    <p:extLst>
      <p:ext uri="{BB962C8B-B14F-4D97-AF65-F5344CB8AC3E}">
        <p14:creationId xmlns:p14="http://schemas.microsoft.com/office/powerpoint/2010/main" val="377160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6600" dirty="0" smtClean="0"/>
              <a:t>Wide dissemination</a:t>
            </a:r>
            <a:endParaRPr lang="en-US" altLang="ko-KR" sz="66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925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Do we want / should we want the widest possible dissemination of Venus to the public?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The widest possible use?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Would this dissemination not help the public learn who </a:t>
            </a:r>
            <a:r>
              <a:rPr lang="en-US" altLang="ko-KR" sz="4800" dirty="0" err="1"/>
              <a:t>Boticelli</a:t>
            </a:r>
            <a:r>
              <a:rPr lang="en-US" altLang="ko-KR" sz="4800" dirty="0"/>
              <a:t> was, what are his works, and enjoy them more?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800" dirty="0"/>
          </a:p>
        </p:txBody>
      </p:sp>
    </p:spTree>
    <p:extLst>
      <p:ext uri="{BB962C8B-B14F-4D97-AF65-F5344CB8AC3E}">
        <p14:creationId xmlns:p14="http://schemas.microsoft.com/office/powerpoint/2010/main" val="1510866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6600" dirty="0" smtClean="0"/>
              <a:t>Wrong use of rules</a:t>
            </a:r>
            <a:endParaRPr lang="en-US" altLang="ko-KR" sz="66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The very rule blocking access to Venus in the name of the protection of cultural property is a rule which unprotects it…</a:t>
            </a:r>
            <a:r>
              <a:rPr lang="en-US" altLang="ko-KR" sz="4800" dirty="0" err="1"/>
              <a:t>empoverishes</a:t>
            </a:r>
            <a:r>
              <a:rPr lang="en-US" altLang="ko-KR" sz="4800" dirty="0"/>
              <a:t> it…harms it…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This is what I call </a:t>
            </a:r>
            <a:r>
              <a:rPr lang="en-US" altLang="ko-KR" sz="4800" b="1" dirty="0"/>
              <a:t>the </a:t>
            </a:r>
            <a:r>
              <a:rPr lang="en-US" altLang="ko-KR" sz="4800" b="1" dirty="0" err="1"/>
              <a:t>Boticelli</a:t>
            </a:r>
            <a:r>
              <a:rPr lang="en-US" altLang="ko-KR" sz="4800" b="1" dirty="0"/>
              <a:t> contradiction</a:t>
            </a:r>
            <a:r>
              <a:rPr lang="en-US" altLang="ko-KR" sz="4800" dirty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How must we resolve the </a:t>
            </a:r>
            <a:r>
              <a:rPr lang="en-US" altLang="ko-KR" sz="4800" dirty="0" err="1"/>
              <a:t>Boticelli</a:t>
            </a:r>
            <a:r>
              <a:rPr lang="en-US" altLang="ko-KR" sz="4800" dirty="0"/>
              <a:t> contradiction?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800" dirty="0"/>
              <a:t>Insist that cultural heritage laws </a:t>
            </a:r>
            <a:r>
              <a:rPr lang="en-US" altLang="ko-KR" sz="4800" b="1" dirty="0"/>
              <a:t>do not apply </a:t>
            </a:r>
            <a:r>
              <a:rPr lang="en-US" altLang="ko-KR" sz="4800" dirty="0"/>
              <a:t>when they clash with copyright rules that free reproductions of unprotected by </a:t>
            </a:r>
            <a:r>
              <a:rPr lang="en-US" altLang="ko-KR" sz="4800" dirty="0" smtClean="0"/>
              <a:t>copyright </a:t>
            </a:r>
            <a:r>
              <a:rPr lang="en-US" altLang="ko-KR" sz="4800" dirty="0"/>
              <a:t>rules to the public domain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800" dirty="0"/>
          </a:p>
        </p:txBody>
      </p:sp>
    </p:spTree>
    <p:extLst>
      <p:ext uri="{BB962C8B-B14F-4D97-AF65-F5344CB8AC3E}">
        <p14:creationId xmlns:p14="http://schemas.microsoft.com/office/powerpoint/2010/main" val="3438368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6600" dirty="0" smtClean="0"/>
              <a:t>Copyright interpretation</a:t>
            </a:r>
            <a:endParaRPr lang="en-US" altLang="ko-KR" sz="66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Insist that copyright laws </a:t>
            </a:r>
            <a:r>
              <a:rPr lang="en-US" altLang="ko-KR" sz="3600" b="1" dirty="0"/>
              <a:t>COVER</a:t>
            </a:r>
            <a:r>
              <a:rPr lang="en-US" altLang="ko-KR" sz="3600" dirty="0"/>
              <a:t> the so called ‘ancient’ works.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Insist that </a:t>
            </a:r>
            <a:r>
              <a:rPr lang="en-US" altLang="ko-KR" sz="3600" b="1" dirty="0"/>
              <a:t>no COPYFRAUD </a:t>
            </a:r>
            <a:r>
              <a:rPr lang="en-US" altLang="ko-KR" sz="3600" dirty="0"/>
              <a:t>will be allowed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What is copyfraud?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A museum claiming it has absolute rights to reproductions of works in its collection </a:t>
            </a:r>
            <a:r>
              <a:rPr lang="en-US" altLang="ko-KR" sz="3600" b="1" dirty="0"/>
              <a:t>when this is false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The State insisting on the same absolute right, coming from </a:t>
            </a:r>
            <a:r>
              <a:rPr lang="en-US" altLang="ko-KR" sz="3600" b="1" dirty="0"/>
              <a:t>wrong</a:t>
            </a:r>
            <a:r>
              <a:rPr lang="en-US" altLang="ko-KR" sz="3600" dirty="0"/>
              <a:t> cultural property laws.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The Greek statute=unfortunately incorporated the Directive art 14 </a:t>
            </a:r>
            <a:r>
              <a:rPr lang="en-US" altLang="ko-KR" sz="3600" b="1" dirty="0"/>
              <a:t>wrongly</a:t>
            </a:r>
          </a:p>
        </p:txBody>
      </p:sp>
    </p:spTree>
    <p:extLst>
      <p:ext uri="{BB962C8B-B14F-4D97-AF65-F5344CB8AC3E}">
        <p14:creationId xmlns:p14="http://schemas.microsoft.com/office/powerpoint/2010/main" val="411667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6600" smtClean="0"/>
              <a:t>Free the </a:t>
            </a:r>
            <a:r>
              <a:rPr lang="en-US" altLang="ko-KR" sz="6600" dirty="0" smtClean="0"/>
              <a:t>works</a:t>
            </a:r>
            <a:endParaRPr lang="en-US" altLang="ko-KR" sz="66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Adding a paragraph that cultural property protection law is valid, against </a:t>
            </a:r>
            <a:r>
              <a:rPr lang="en-US" altLang="ko-KR" sz="3600" dirty="0" smtClean="0"/>
              <a:t>art. </a:t>
            </a:r>
            <a:r>
              <a:rPr lang="en-US" altLang="ko-KR" sz="3600" dirty="0"/>
              <a:t>14, as a SPECIAL rule-(special laws have priority over general laws)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BUT the class of all ‘</a:t>
            </a:r>
            <a:r>
              <a:rPr lang="en-US" altLang="ko-KR" sz="3600" b="1" dirty="0"/>
              <a:t>monuments of cultural property</a:t>
            </a:r>
            <a:r>
              <a:rPr lang="en-US" altLang="ko-KR" sz="3600" dirty="0"/>
              <a:t>’ is NOT A SPECIAL (‘smaller’) CLASS in relation of the class of ‘</a:t>
            </a:r>
            <a:r>
              <a:rPr lang="en-US" altLang="ko-KR" sz="3600" b="1" dirty="0"/>
              <a:t>WORKS OF VISUAL ART THAT HAVE FALLEN INTO THE PUBIC DOMAIN</a:t>
            </a:r>
            <a:r>
              <a:rPr lang="en-US" altLang="ko-KR" sz="3600" dirty="0"/>
              <a:t>’.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It is impossible to sustain this specialty here…it is illogical.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600" dirty="0"/>
              <a:t>We need to abolish this section from the </a:t>
            </a:r>
            <a:r>
              <a:rPr lang="en-US" altLang="ko-KR" sz="3600" b="1" dirty="0"/>
              <a:t>law-And FREE cultural property to all.</a:t>
            </a:r>
          </a:p>
        </p:txBody>
      </p:sp>
    </p:spTree>
    <p:extLst>
      <p:ext uri="{BB962C8B-B14F-4D97-AF65-F5344CB8AC3E}">
        <p14:creationId xmlns:p14="http://schemas.microsoft.com/office/powerpoint/2010/main" val="318911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214635" y="4974551"/>
            <a:ext cx="69187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굴림" pitchFamily="50" charset="-127"/>
              </a:rPr>
              <a:t> Once upon a time…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6671269" y="3141762"/>
            <a:ext cx="5492155" cy="1296144"/>
          </a:xfrm>
        </p:spPr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B451C5E-A128-4BB6-82DD-440AB1FCEA47}"/>
              </a:ext>
            </a:extLst>
          </p:cNvPr>
          <p:cNvGrpSpPr/>
          <p:nvPr/>
        </p:nvGrpSpPr>
        <p:grpSpPr>
          <a:xfrm>
            <a:off x="6910465" y="1050698"/>
            <a:ext cx="5213812" cy="1079291"/>
            <a:chOff x="8460166" y="1675917"/>
            <a:chExt cx="3031189" cy="707886"/>
          </a:xfrm>
        </p:grpSpPr>
        <p:sp>
          <p:nvSpPr>
            <p:cNvPr id="153" name="Text Box 5"/>
            <p:cNvSpPr txBox="1">
              <a:spLocks noChangeArrowheads="1"/>
            </p:cNvSpPr>
            <p:nvPr/>
          </p:nvSpPr>
          <p:spPr bwMode="auto">
            <a:xfrm>
              <a:off x="8538605" y="1675917"/>
              <a:ext cx="29527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4000" b="1" dirty="0">
                  <a:solidFill>
                    <a:schemeClr val="bg1"/>
                  </a:solidFill>
                  <a:latin typeface="+mj-lt"/>
                  <a:ea typeface="맑은 고딕" pitchFamily="50" charset="-127"/>
                </a:rPr>
                <a:t>There was </a:t>
              </a:r>
              <a:r>
                <a:rPr lang="en-US" altLang="ko-KR" sz="4000" b="1" dirty="0" err="1">
                  <a:solidFill>
                    <a:schemeClr val="bg1"/>
                  </a:solidFill>
                  <a:latin typeface="+mj-lt"/>
                  <a:ea typeface="맑은 고딕" pitchFamily="50" charset="-127"/>
                </a:rPr>
                <a:t>Boticelli</a:t>
              </a:r>
              <a:endParaRPr lang="en-US" altLang="ko-KR" sz="4000" b="1" dirty="0">
                <a:solidFill>
                  <a:schemeClr val="bg1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128" name="직선 연결선 2"/>
            <p:cNvCxnSpPr/>
            <p:nvPr/>
          </p:nvCxnSpPr>
          <p:spPr>
            <a:xfrm>
              <a:off x="8460166" y="1675917"/>
              <a:ext cx="0" cy="501859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그룹 51"/>
          <p:cNvGrpSpPr/>
          <p:nvPr/>
        </p:nvGrpSpPr>
        <p:grpSpPr>
          <a:xfrm>
            <a:off x="6910465" y="2437517"/>
            <a:ext cx="5111645" cy="1384995"/>
            <a:chOff x="1695773" y="1750687"/>
            <a:chExt cx="3032800" cy="2893544"/>
          </a:xfrm>
        </p:grpSpPr>
        <p:sp>
          <p:nvSpPr>
            <p:cNvPr id="150" name="Text Box 5"/>
            <p:cNvSpPr txBox="1">
              <a:spLocks noChangeArrowheads="1"/>
            </p:cNvSpPr>
            <p:nvPr/>
          </p:nvSpPr>
          <p:spPr bwMode="auto">
            <a:xfrm>
              <a:off x="1775823" y="1750687"/>
              <a:ext cx="2952750" cy="28935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latin typeface="+mj-lt"/>
                  <a:ea typeface="맑은 고딕" pitchFamily="50" charset="-127"/>
                </a:rPr>
                <a:t>A great painter in Early Renaissance Italy, born 1445 died 1510</a:t>
              </a:r>
            </a:p>
          </p:txBody>
        </p:sp>
        <p:cxnSp>
          <p:nvCxnSpPr>
            <p:cNvPr id="149" name="직선 연결선 148"/>
            <p:cNvCxnSpPr>
              <a:cxnSpLocks/>
            </p:cNvCxnSpPr>
            <p:nvPr/>
          </p:nvCxnSpPr>
          <p:spPr>
            <a:xfrm>
              <a:off x="1695773" y="1750687"/>
              <a:ext cx="0" cy="2674279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그룹 57"/>
          <p:cNvGrpSpPr/>
          <p:nvPr/>
        </p:nvGrpSpPr>
        <p:grpSpPr>
          <a:xfrm>
            <a:off x="6943217" y="4317535"/>
            <a:ext cx="4976724" cy="1815882"/>
            <a:chOff x="1111156" y="4353330"/>
            <a:chExt cx="3102652" cy="1815882"/>
          </a:xfrm>
        </p:grpSpPr>
        <p:sp>
          <p:nvSpPr>
            <p:cNvPr id="145" name="Text Box 5"/>
            <p:cNvSpPr txBox="1">
              <a:spLocks noChangeArrowheads="1"/>
            </p:cNvSpPr>
            <p:nvPr/>
          </p:nvSpPr>
          <p:spPr bwMode="auto">
            <a:xfrm>
              <a:off x="1261058" y="4353330"/>
              <a:ext cx="2952750" cy="18158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latin typeface="+mj-lt"/>
                  <a:ea typeface="맑은 고딕" pitchFamily="50" charset="-127"/>
                </a:rPr>
                <a:t>He gave humanity some of the best paintings such as:</a:t>
              </a:r>
            </a:p>
            <a:p>
              <a:pPr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latin typeface="+mj-lt"/>
                  <a:ea typeface="맑은 고딕" pitchFamily="50" charset="-127"/>
                </a:rPr>
                <a:t>The birth of Venus</a:t>
              </a:r>
            </a:p>
          </p:txBody>
        </p:sp>
        <p:cxnSp>
          <p:nvCxnSpPr>
            <p:cNvPr id="144" name="직선 연결선 143"/>
            <p:cNvCxnSpPr>
              <a:cxnSpLocks/>
            </p:cNvCxnSpPr>
            <p:nvPr/>
          </p:nvCxnSpPr>
          <p:spPr>
            <a:xfrm>
              <a:off x="1111156" y="4471732"/>
              <a:ext cx="0" cy="1170384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extBox 155"/>
          <p:cNvSpPr txBox="1"/>
          <p:nvPr/>
        </p:nvSpPr>
        <p:spPr>
          <a:xfrm>
            <a:off x="2134766" y="1003588"/>
            <a:ext cx="4248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Primavera</a:t>
            </a:r>
            <a:endParaRPr lang="ko-KR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Adoration of the Magi</a:t>
            </a:r>
            <a:endParaRPr lang="ko-KR" altLang="en-US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BDF1E4EA-DCCE-438F-847B-16AFDD1DA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59" y="935481"/>
            <a:ext cx="4527029" cy="57909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Virgin and child with an angel</a:t>
            </a:r>
            <a:endParaRPr lang="ko-KR" altLang="en-US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361A2159-19B9-46CA-B177-7E5DBF335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88" y="992488"/>
            <a:ext cx="6021662" cy="49104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4B4ECB39-CB17-4C8C-8376-C1D7B1B5D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4" y="1799800"/>
            <a:ext cx="3215091" cy="4684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786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3200" dirty="0"/>
              <a:t>And so many others…</a:t>
            </a:r>
            <a:br>
              <a:rPr lang="en-US" altLang="ko-KR" sz="3200" dirty="0"/>
            </a:br>
            <a:r>
              <a:rPr lang="en-US" altLang="ko-KR" sz="3200" dirty="0"/>
              <a:t>real treasures of cultural property well beyond the Italian one…</a:t>
            </a:r>
            <a:endParaRPr lang="ko-KR" altLang="en-US" sz="32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Who doesn’t know the birth of Venus?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How do we all know it?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Have we all visited the </a:t>
            </a:r>
            <a:r>
              <a:rPr lang="en-US" altLang="ko-KR" sz="4000" dirty="0" err="1"/>
              <a:t>Uffici</a:t>
            </a:r>
            <a:r>
              <a:rPr lang="en-US" altLang="ko-KR" sz="4000" dirty="0"/>
              <a:t> gallery?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From reproductions in books---in school---in later art…in Wikipedia…in galleries’ sites…in the internet…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4000" dirty="0"/>
              <a:t>From a copyright point of view:</a:t>
            </a:r>
            <a:endParaRPr lang="ko-KR" altLang="en-US" sz="40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513601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There is no protection for these reproductions. (Or is there?)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Copyright lasts for 70 years after the author’s death.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Copyright in this sense for </a:t>
            </a:r>
            <a:r>
              <a:rPr lang="en-US" altLang="ko-KR" sz="4000" dirty="0" err="1"/>
              <a:t>Boticelli’s</a:t>
            </a:r>
            <a:r>
              <a:rPr lang="en-US" altLang="ko-KR" sz="4000" dirty="0"/>
              <a:t> works would have ended in 1580, since he died in 1510.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But at that time, no copyright laws existed.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And of course, no laws on the protection of cultural property.</a:t>
            </a:r>
          </a:p>
        </p:txBody>
      </p:sp>
    </p:spTree>
    <p:extLst>
      <p:ext uri="{BB962C8B-B14F-4D97-AF65-F5344CB8AC3E}">
        <p14:creationId xmlns:p14="http://schemas.microsoft.com/office/powerpoint/2010/main" val="103779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4000" dirty="0"/>
              <a:t>So we could say that today…..</a:t>
            </a:r>
            <a:endParaRPr lang="ko-KR" altLang="en-US" sz="40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200" dirty="0" err="1"/>
              <a:t>Boticelli’s</a:t>
            </a:r>
            <a:r>
              <a:rPr lang="en-US" altLang="ko-KR" sz="3200" dirty="0"/>
              <a:t> paintings are public domain.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200" b="1" dirty="0"/>
              <a:t>Public domain </a:t>
            </a:r>
            <a:r>
              <a:rPr lang="en-US" altLang="ko-KR" sz="3200" dirty="0"/>
              <a:t>means that the reproduction of the work for any purpose is free.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200" dirty="0"/>
              <a:t>Free to all for common use…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200" dirty="0"/>
              <a:t>Now Europe hasn’t been very explicit in its legislation on what the public domain is.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200" dirty="0"/>
              <a:t>We have Directives on copyrights since 1991 (251/199/EEC-software, and many others).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3200" dirty="0"/>
              <a:t>But the term public domain makes its presence </a:t>
            </a:r>
            <a:r>
              <a:rPr lang="en-US" altLang="ko-KR" sz="3200" b="1" dirty="0"/>
              <a:t>as late as in 2019</a:t>
            </a:r>
            <a:r>
              <a:rPr lang="en-US" altLang="ko-KR" sz="3200" dirty="0"/>
              <a:t>, with the 790/2019 Directive on copyright in the Digital Single Market.</a:t>
            </a:r>
          </a:p>
        </p:txBody>
      </p:sp>
    </p:spTree>
    <p:extLst>
      <p:ext uri="{BB962C8B-B14F-4D97-AF65-F5344CB8AC3E}">
        <p14:creationId xmlns:p14="http://schemas.microsoft.com/office/powerpoint/2010/main" val="229321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575" y="832942"/>
            <a:ext cx="11555576" cy="798753"/>
          </a:xfrm>
        </p:spPr>
        <p:txBody>
          <a:bodyPr>
            <a:noAutofit/>
          </a:bodyPr>
          <a:lstStyle/>
          <a:p>
            <a:r>
              <a:rPr lang="en-US" altLang="ko-KR" sz="4000" dirty="0"/>
              <a:t>So we could say that today…..</a:t>
            </a:r>
            <a:endParaRPr lang="ko-KR" altLang="en-US" sz="4000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06575" y="1962150"/>
            <a:ext cx="11240782" cy="4678493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Works of visual art in the public domain = the faithful reproduction of works of visual art in the public domain is free.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Article 14: only original reproduction of the work (author’s own intellectual creation) is protected.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dirty="0"/>
              <a:t>So a photo = material from a faithful reproduction of a work in the public domain = free.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000" b="1" dirty="0"/>
              <a:t>No license. No remuneration. For any purpose. Free</a:t>
            </a:r>
            <a:r>
              <a:rPr lang="en-US" altLang="ko-KR" sz="4000" dirty="0"/>
              <a:t>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ko-KR" sz="4000" dirty="0"/>
          </a:p>
        </p:txBody>
      </p:sp>
    </p:spTree>
    <p:extLst>
      <p:ext uri="{BB962C8B-B14F-4D97-AF65-F5344CB8AC3E}">
        <p14:creationId xmlns:p14="http://schemas.microsoft.com/office/powerpoint/2010/main" val="1777206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11090</TotalTime>
  <Words>1167</Words>
  <Application>Microsoft Office PowerPoint</Application>
  <PresentationFormat>Προσαρμογή</PresentationFormat>
  <Paragraphs>87</Paragraphs>
  <Slides>20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9" baseType="lpstr">
      <vt:lpstr>Arial</vt:lpstr>
      <vt:lpstr>Calibri</vt:lpstr>
      <vt:lpstr>맑은 고딕</vt:lpstr>
      <vt:lpstr>굴림</vt:lpstr>
      <vt:lpstr>Wingdings</vt:lpstr>
      <vt:lpstr>Times New Roman</vt:lpstr>
      <vt:lpstr>굴림체</vt:lpstr>
      <vt:lpstr>Calibri Light</vt:lpstr>
      <vt:lpstr>Office 테마</vt:lpstr>
      <vt:lpstr>The Boticelli contradiction: Cultural heritage laws as threats to…cultural heritage</vt:lpstr>
      <vt:lpstr>Παρουσίαση του PowerPoint</vt:lpstr>
      <vt:lpstr>Παρουσίαση του PowerPoint</vt:lpstr>
      <vt:lpstr>The Adoration of the Magi</vt:lpstr>
      <vt:lpstr>Virgin and child with an angel</vt:lpstr>
      <vt:lpstr>And so many others… real treasures of cultural property well beyond the Italian one…</vt:lpstr>
      <vt:lpstr>From a copyright point of view:</vt:lpstr>
      <vt:lpstr>So we could say that today…..</vt:lpstr>
      <vt:lpstr>So we could say that today…..</vt:lpstr>
      <vt:lpstr>Why?</vt:lpstr>
      <vt:lpstr>Ηow?</vt:lpstr>
      <vt:lpstr>A lawsuit</vt:lpstr>
      <vt:lpstr>The legal basis</vt:lpstr>
      <vt:lpstr>The claim</vt:lpstr>
      <vt:lpstr>But why is cultural heritage (this Botticelli painting) protected when Gaultier pays Uffici and unprotected when Gaultier doesn’t pay?</vt:lpstr>
      <vt:lpstr>Wide dissemination</vt:lpstr>
      <vt:lpstr>Wrong use of rules</vt:lpstr>
      <vt:lpstr>Copyright interpretation</vt:lpstr>
      <vt:lpstr>Free the works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BOTTI MARIA</cp:lastModifiedBy>
  <cp:revision>4</cp:revision>
  <dcterms:created xsi:type="dcterms:W3CDTF">2010-02-01T08:03:16Z</dcterms:created>
  <dcterms:modified xsi:type="dcterms:W3CDTF">2023-03-15T15:55:50Z</dcterms:modified>
  <cp:category>www.slidemembers.com</cp:category>
</cp:coreProperties>
</file>