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673" autoAdjust="0"/>
  </p:normalViewPr>
  <p:slideViewPr>
    <p:cSldViewPr snapToGrid="0">
      <p:cViewPr>
        <p:scale>
          <a:sx n="118" d="100"/>
          <a:sy n="118" d="100"/>
        </p:scale>
        <p:origin x="-79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svg"/><Relationship Id="rId1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svg"/><Relationship Id="rId1" Type="http://schemas.openxmlformats.org/officeDocument/2006/relationships/image" Target="../media/image9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11.png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26.svg"/><Relationship Id="rId1" Type="http://schemas.openxmlformats.org/officeDocument/2006/relationships/image" Target="../media/image18.png"/><Relationship Id="rId6" Type="http://schemas.openxmlformats.org/officeDocument/2006/relationships/image" Target="../media/image30.svg"/><Relationship Id="rId5" Type="http://schemas.openxmlformats.org/officeDocument/2006/relationships/image" Target="../media/image20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svg"/><Relationship Id="rId1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svg"/><Relationship Id="rId1" Type="http://schemas.openxmlformats.org/officeDocument/2006/relationships/image" Target="../media/image9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11.png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26.svg"/><Relationship Id="rId1" Type="http://schemas.openxmlformats.org/officeDocument/2006/relationships/image" Target="../media/image18.png"/><Relationship Id="rId6" Type="http://schemas.openxmlformats.org/officeDocument/2006/relationships/image" Target="../media/image30.svg"/><Relationship Id="rId5" Type="http://schemas.openxmlformats.org/officeDocument/2006/relationships/image" Target="../media/image20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D82E8-43EB-42D6-8580-320AF48B21EA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B2441A9-3723-4737-B89E-9C6501D41E01}">
      <dgm:prSet custT="1"/>
      <dgm:spPr/>
      <dgm:t>
        <a:bodyPr/>
        <a:lstStyle/>
        <a:p>
          <a:r>
            <a:rPr lang="en-US" sz="1600" dirty="0"/>
            <a:t>IT is ubiquitous – applications rule our lives – smart phones, cars, appliances, ….</a:t>
          </a:r>
        </a:p>
      </dgm:t>
    </dgm:pt>
    <dgm:pt modelId="{0715ED75-4B8D-41F0-BFF5-04B20F1E1BC6}" type="parTrans" cxnId="{101032CC-1145-4DD0-93D5-2A09960071F4}">
      <dgm:prSet/>
      <dgm:spPr/>
      <dgm:t>
        <a:bodyPr/>
        <a:lstStyle/>
        <a:p>
          <a:endParaRPr lang="en-US"/>
        </a:p>
      </dgm:t>
    </dgm:pt>
    <dgm:pt modelId="{E72AD7CB-79D1-4CDB-B4D8-0D7532F90C39}" type="sibTrans" cxnId="{101032CC-1145-4DD0-93D5-2A09960071F4}">
      <dgm:prSet/>
      <dgm:spPr/>
      <dgm:t>
        <a:bodyPr/>
        <a:lstStyle/>
        <a:p>
          <a:endParaRPr lang="en-US"/>
        </a:p>
      </dgm:t>
    </dgm:pt>
    <dgm:pt modelId="{7BAE078F-3E94-4589-8060-A86FA25CE415}">
      <dgm:prSet custT="1"/>
      <dgm:spPr/>
      <dgm:t>
        <a:bodyPr/>
        <a:lstStyle/>
        <a:p>
          <a:r>
            <a:rPr lang="en-US" sz="1600" b="1" dirty="0"/>
            <a:t>Smart </a:t>
          </a:r>
          <a:r>
            <a:rPr lang="en-US" sz="1600" dirty="0"/>
            <a:t>is what we consider as a </a:t>
          </a:r>
          <a:r>
            <a:rPr lang="en-US" sz="1600" b="1" dirty="0"/>
            <a:t>top quality </a:t>
          </a:r>
          <a:r>
            <a:rPr lang="en-US" sz="1600" dirty="0"/>
            <a:t>for our well being and happiness</a:t>
          </a:r>
        </a:p>
      </dgm:t>
    </dgm:pt>
    <dgm:pt modelId="{E36306AD-2D18-425B-BE97-544546D2217F}" type="parTrans" cxnId="{C5AA9E91-68B7-4957-A396-6C793D803877}">
      <dgm:prSet/>
      <dgm:spPr/>
      <dgm:t>
        <a:bodyPr/>
        <a:lstStyle/>
        <a:p>
          <a:endParaRPr lang="en-US"/>
        </a:p>
      </dgm:t>
    </dgm:pt>
    <dgm:pt modelId="{A981BB58-A02B-4C89-9036-F835D4B89809}" type="sibTrans" cxnId="{C5AA9E91-68B7-4957-A396-6C793D803877}">
      <dgm:prSet/>
      <dgm:spPr/>
      <dgm:t>
        <a:bodyPr/>
        <a:lstStyle/>
        <a:p>
          <a:endParaRPr lang="en-US"/>
        </a:p>
      </dgm:t>
    </dgm:pt>
    <dgm:pt modelId="{7CB0AE26-734E-43B7-B987-85A5AF187228}">
      <dgm:prSet custT="1"/>
      <dgm:spPr/>
      <dgm:t>
        <a:bodyPr/>
        <a:lstStyle/>
        <a:p>
          <a:r>
            <a:rPr lang="en-US" sz="1600" dirty="0"/>
            <a:t>Moving from a smart phone to a smart city </a:t>
          </a:r>
          <a:r>
            <a:rPr lang="en-US" sz="1600" dirty="0" smtClean="0"/>
            <a:t>- a </a:t>
          </a:r>
          <a:r>
            <a:rPr lang="en-US" sz="1600" dirty="0"/>
            <a:t>city that combines many smart applications in possibly </a:t>
          </a:r>
          <a:r>
            <a:rPr lang="en-US" sz="1600" dirty="0" smtClean="0"/>
            <a:t>every </a:t>
          </a:r>
          <a:r>
            <a:rPr lang="en-US" sz="1600" dirty="0"/>
            <a:t>services sector</a:t>
          </a:r>
        </a:p>
      </dgm:t>
    </dgm:pt>
    <dgm:pt modelId="{B9AEF3DC-E4C6-4042-B479-EFDF00A25AF1}" type="parTrans" cxnId="{ABFD659C-207C-4C18-8245-F10A02261F0F}">
      <dgm:prSet/>
      <dgm:spPr/>
      <dgm:t>
        <a:bodyPr/>
        <a:lstStyle/>
        <a:p>
          <a:endParaRPr lang="en-US"/>
        </a:p>
      </dgm:t>
    </dgm:pt>
    <dgm:pt modelId="{F63AD2E8-96D9-471C-A503-512D1742DFA7}" type="sibTrans" cxnId="{ABFD659C-207C-4C18-8245-F10A02261F0F}">
      <dgm:prSet/>
      <dgm:spPr/>
      <dgm:t>
        <a:bodyPr/>
        <a:lstStyle/>
        <a:p>
          <a:endParaRPr lang="en-US"/>
        </a:p>
      </dgm:t>
    </dgm:pt>
    <dgm:pt modelId="{0308FB49-6533-4839-99BF-E7B26A0B8A59}" type="pres">
      <dgm:prSet presAssocID="{604D82E8-43EB-42D6-8580-320AF48B21E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DF43174-33E8-4077-BAE0-F59920077E97}" type="pres">
      <dgm:prSet presAssocID="{4B2441A9-3723-4737-B89E-9C6501D41E01}" presName="compNode" presStyleCnt="0"/>
      <dgm:spPr/>
    </dgm:pt>
    <dgm:pt modelId="{F1F0A5B2-F2A1-4B30-96EE-B39B066926F9}" type="pres">
      <dgm:prSet presAssocID="{4B2441A9-3723-4737-B89E-9C6501D41E01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C20AF4B8-C75C-4FE0-AC92-3C255044C8C0}" type="pres">
      <dgm:prSet presAssocID="{4B2441A9-3723-4737-B89E-9C6501D41E01}" presName="spaceRect" presStyleCnt="0"/>
      <dgm:spPr/>
    </dgm:pt>
    <dgm:pt modelId="{9A040519-9F9D-416A-9222-B278E96D645A}" type="pres">
      <dgm:prSet presAssocID="{4B2441A9-3723-4737-B89E-9C6501D41E01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56E4BA66-347D-4FFA-99DC-8774CD781821}" type="pres">
      <dgm:prSet presAssocID="{E72AD7CB-79D1-4CDB-B4D8-0D7532F90C39}" presName="sibTrans" presStyleCnt="0"/>
      <dgm:spPr/>
    </dgm:pt>
    <dgm:pt modelId="{7583193B-A958-4E40-9F4E-B3E2648C8D5B}" type="pres">
      <dgm:prSet presAssocID="{7BAE078F-3E94-4589-8060-A86FA25CE415}" presName="compNode" presStyleCnt="0"/>
      <dgm:spPr/>
    </dgm:pt>
    <dgm:pt modelId="{5A223272-260D-4682-A4AC-C9B049A6631C}" type="pres">
      <dgm:prSet presAssocID="{7BAE078F-3E94-4589-8060-A86FA25CE4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CBF81A9-C6D2-4470-9F9D-BF37BA7B6F9E}" type="pres">
      <dgm:prSet presAssocID="{7BAE078F-3E94-4589-8060-A86FA25CE415}" presName="spaceRect" presStyleCnt="0"/>
      <dgm:spPr/>
    </dgm:pt>
    <dgm:pt modelId="{B5DA0300-66B1-4DF5-A51F-B09023F31404}" type="pres">
      <dgm:prSet presAssocID="{7BAE078F-3E94-4589-8060-A86FA25CE41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921D79E0-C469-4946-9A07-74FFFD85CDA0}" type="pres">
      <dgm:prSet presAssocID="{A981BB58-A02B-4C89-9036-F835D4B89809}" presName="sibTrans" presStyleCnt="0"/>
      <dgm:spPr/>
    </dgm:pt>
    <dgm:pt modelId="{D14117B9-635E-4ECC-9F1D-040F6FB04574}" type="pres">
      <dgm:prSet presAssocID="{7CB0AE26-734E-43B7-B987-85A5AF187228}" presName="compNode" presStyleCnt="0"/>
      <dgm:spPr/>
    </dgm:pt>
    <dgm:pt modelId="{37A1200F-0950-4B75-842D-324935CADDD0}" type="pres">
      <dgm:prSet presAssocID="{7CB0AE26-734E-43B7-B987-85A5AF187228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Πόλη"/>
        </a:ext>
      </dgm:extLst>
    </dgm:pt>
    <dgm:pt modelId="{00180557-45B7-4916-AAF1-CBE9FD032129}" type="pres">
      <dgm:prSet presAssocID="{7CB0AE26-734E-43B7-B987-85A5AF187228}" presName="spaceRect" presStyleCnt="0"/>
      <dgm:spPr/>
    </dgm:pt>
    <dgm:pt modelId="{41651846-78AD-4059-A7F6-0D8B5BEAA5A1}" type="pres">
      <dgm:prSet presAssocID="{7CB0AE26-734E-43B7-B987-85A5AF187228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5AA9E91-68B7-4957-A396-6C793D803877}" srcId="{604D82E8-43EB-42D6-8580-320AF48B21EA}" destId="{7BAE078F-3E94-4589-8060-A86FA25CE415}" srcOrd="1" destOrd="0" parTransId="{E36306AD-2D18-425B-BE97-544546D2217F}" sibTransId="{A981BB58-A02B-4C89-9036-F835D4B89809}"/>
    <dgm:cxn modelId="{37BCF4BC-F224-402D-A57A-2AB882621E56}" type="presOf" srcId="{604D82E8-43EB-42D6-8580-320AF48B21EA}" destId="{0308FB49-6533-4839-99BF-E7B26A0B8A59}" srcOrd="0" destOrd="0" presId="urn:microsoft.com/office/officeart/2018/2/layout/IconLabelList"/>
    <dgm:cxn modelId="{ABFD659C-207C-4C18-8245-F10A02261F0F}" srcId="{604D82E8-43EB-42D6-8580-320AF48B21EA}" destId="{7CB0AE26-734E-43B7-B987-85A5AF187228}" srcOrd="2" destOrd="0" parTransId="{B9AEF3DC-E4C6-4042-B479-EFDF00A25AF1}" sibTransId="{F63AD2E8-96D9-471C-A503-512D1742DFA7}"/>
    <dgm:cxn modelId="{66EDCCE0-C9C9-42AC-86A0-C730340731C9}" type="presOf" srcId="{7BAE078F-3E94-4589-8060-A86FA25CE415}" destId="{B5DA0300-66B1-4DF5-A51F-B09023F31404}" srcOrd="0" destOrd="0" presId="urn:microsoft.com/office/officeart/2018/2/layout/IconLabelList"/>
    <dgm:cxn modelId="{932541A1-9CDF-4C3D-85AD-C017F4FCD6DD}" type="presOf" srcId="{4B2441A9-3723-4737-B89E-9C6501D41E01}" destId="{9A040519-9F9D-416A-9222-B278E96D645A}" srcOrd="0" destOrd="0" presId="urn:microsoft.com/office/officeart/2018/2/layout/IconLabelList"/>
    <dgm:cxn modelId="{70330A3C-CC0F-4D67-918D-E4A5C2132CB6}" type="presOf" srcId="{7CB0AE26-734E-43B7-B987-85A5AF187228}" destId="{41651846-78AD-4059-A7F6-0D8B5BEAA5A1}" srcOrd="0" destOrd="0" presId="urn:microsoft.com/office/officeart/2018/2/layout/IconLabelList"/>
    <dgm:cxn modelId="{101032CC-1145-4DD0-93D5-2A09960071F4}" srcId="{604D82E8-43EB-42D6-8580-320AF48B21EA}" destId="{4B2441A9-3723-4737-B89E-9C6501D41E01}" srcOrd="0" destOrd="0" parTransId="{0715ED75-4B8D-41F0-BFF5-04B20F1E1BC6}" sibTransId="{E72AD7CB-79D1-4CDB-B4D8-0D7532F90C39}"/>
    <dgm:cxn modelId="{E854F9E9-D8BD-4AD8-B37C-25EDA1585B2B}" type="presParOf" srcId="{0308FB49-6533-4839-99BF-E7B26A0B8A59}" destId="{EDF43174-33E8-4077-BAE0-F59920077E97}" srcOrd="0" destOrd="0" presId="urn:microsoft.com/office/officeart/2018/2/layout/IconLabelList"/>
    <dgm:cxn modelId="{AB0B44D3-C952-47F3-9DBE-D45E521360AF}" type="presParOf" srcId="{EDF43174-33E8-4077-BAE0-F59920077E97}" destId="{F1F0A5B2-F2A1-4B30-96EE-B39B066926F9}" srcOrd="0" destOrd="0" presId="urn:microsoft.com/office/officeart/2018/2/layout/IconLabelList"/>
    <dgm:cxn modelId="{47B53DD3-D638-46CF-904E-F618670A450D}" type="presParOf" srcId="{EDF43174-33E8-4077-BAE0-F59920077E97}" destId="{C20AF4B8-C75C-4FE0-AC92-3C255044C8C0}" srcOrd="1" destOrd="0" presId="urn:microsoft.com/office/officeart/2018/2/layout/IconLabelList"/>
    <dgm:cxn modelId="{3A4E8C40-2D8D-46F8-824B-B924A47BA821}" type="presParOf" srcId="{EDF43174-33E8-4077-BAE0-F59920077E97}" destId="{9A040519-9F9D-416A-9222-B278E96D645A}" srcOrd="2" destOrd="0" presId="urn:microsoft.com/office/officeart/2018/2/layout/IconLabelList"/>
    <dgm:cxn modelId="{A1F81F8D-5011-494A-B952-D0D652600322}" type="presParOf" srcId="{0308FB49-6533-4839-99BF-E7B26A0B8A59}" destId="{56E4BA66-347D-4FFA-99DC-8774CD781821}" srcOrd="1" destOrd="0" presId="urn:microsoft.com/office/officeart/2018/2/layout/IconLabelList"/>
    <dgm:cxn modelId="{4FC0E003-C703-497D-803C-07B8DFEFA2D2}" type="presParOf" srcId="{0308FB49-6533-4839-99BF-E7B26A0B8A59}" destId="{7583193B-A958-4E40-9F4E-B3E2648C8D5B}" srcOrd="2" destOrd="0" presId="urn:microsoft.com/office/officeart/2018/2/layout/IconLabelList"/>
    <dgm:cxn modelId="{BC0685B8-E615-4159-A8C5-00C1A7BCDDA1}" type="presParOf" srcId="{7583193B-A958-4E40-9F4E-B3E2648C8D5B}" destId="{5A223272-260D-4682-A4AC-C9B049A6631C}" srcOrd="0" destOrd="0" presId="urn:microsoft.com/office/officeart/2018/2/layout/IconLabelList"/>
    <dgm:cxn modelId="{17C323AB-EB3D-4728-9123-3B876D7C2FC8}" type="presParOf" srcId="{7583193B-A958-4E40-9F4E-B3E2648C8D5B}" destId="{CCBF81A9-C6D2-4470-9F9D-BF37BA7B6F9E}" srcOrd="1" destOrd="0" presId="urn:microsoft.com/office/officeart/2018/2/layout/IconLabelList"/>
    <dgm:cxn modelId="{02A9CD19-3530-4E78-B1DA-CD69A1E36818}" type="presParOf" srcId="{7583193B-A958-4E40-9F4E-B3E2648C8D5B}" destId="{B5DA0300-66B1-4DF5-A51F-B09023F31404}" srcOrd="2" destOrd="0" presId="urn:microsoft.com/office/officeart/2018/2/layout/IconLabelList"/>
    <dgm:cxn modelId="{F515D7F2-7CF8-44C8-9666-DA821D4B01B8}" type="presParOf" srcId="{0308FB49-6533-4839-99BF-E7B26A0B8A59}" destId="{921D79E0-C469-4946-9A07-74FFFD85CDA0}" srcOrd="3" destOrd="0" presId="urn:microsoft.com/office/officeart/2018/2/layout/IconLabelList"/>
    <dgm:cxn modelId="{5842D845-74E1-4890-97CB-B0E7E07487E0}" type="presParOf" srcId="{0308FB49-6533-4839-99BF-E7B26A0B8A59}" destId="{D14117B9-635E-4ECC-9F1D-040F6FB04574}" srcOrd="4" destOrd="0" presId="urn:microsoft.com/office/officeart/2018/2/layout/IconLabelList"/>
    <dgm:cxn modelId="{0A9C7A34-D935-46B1-B245-A283BED7CAD9}" type="presParOf" srcId="{D14117B9-635E-4ECC-9F1D-040F6FB04574}" destId="{37A1200F-0950-4B75-842D-324935CADDD0}" srcOrd="0" destOrd="0" presId="urn:microsoft.com/office/officeart/2018/2/layout/IconLabelList"/>
    <dgm:cxn modelId="{CE4D8D88-6A87-4E7B-B94F-959F7F71891C}" type="presParOf" srcId="{D14117B9-635E-4ECC-9F1D-040F6FB04574}" destId="{00180557-45B7-4916-AAF1-CBE9FD032129}" srcOrd="1" destOrd="0" presId="urn:microsoft.com/office/officeart/2018/2/layout/IconLabelList"/>
    <dgm:cxn modelId="{80FDBC68-F1F6-4D49-AE5F-682BDDC51ADA}" type="presParOf" srcId="{D14117B9-635E-4ECC-9F1D-040F6FB04574}" destId="{41651846-78AD-4059-A7F6-0D8B5BEAA5A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BAC9B8-F548-4864-9062-A743D4BD6EEB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54924D-217D-4A0C-97E5-1F8FA375EDAD}">
      <dgm:prSet/>
      <dgm:spPr/>
      <dgm:t>
        <a:bodyPr/>
        <a:lstStyle/>
        <a:p>
          <a:r>
            <a:rPr lang="en-US" dirty="0" smtClean="0"/>
            <a:t>Integrated </a:t>
          </a:r>
          <a:r>
            <a:rPr lang="en-US" dirty="0"/>
            <a:t>Green Cities: an interactive web game towards </a:t>
          </a:r>
          <a:r>
            <a:rPr lang="en-US" dirty="0" smtClean="0"/>
            <a:t>teaching young </a:t>
          </a:r>
          <a:r>
            <a:rPr lang="en-US" dirty="0"/>
            <a:t>children the methods to manage rainwater in Thessaloniki</a:t>
          </a:r>
        </a:p>
      </dgm:t>
    </dgm:pt>
    <dgm:pt modelId="{48F9A6E2-92C6-47BC-8241-2BB7FACF6B9E}" type="parTrans" cxnId="{AB39B7D1-8154-4C5A-A9C3-00C30A49FEB7}">
      <dgm:prSet/>
      <dgm:spPr/>
      <dgm:t>
        <a:bodyPr/>
        <a:lstStyle/>
        <a:p>
          <a:endParaRPr lang="en-US"/>
        </a:p>
      </dgm:t>
    </dgm:pt>
    <dgm:pt modelId="{AE425829-F4E8-4EE8-9065-6ECAF569DCCA}" type="sibTrans" cxnId="{AB39B7D1-8154-4C5A-A9C3-00C30A49FEB7}">
      <dgm:prSet/>
      <dgm:spPr/>
      <dgm:t>
        <a:bodyPr/>
        <a:lstStyle/>
        <a:p>
          <a:endParaRPr lang="en-US"/>
        </a:p>
      </dgm:t>
    </dgm:pt>
    <dgm:pt modelId="{F6FD8A36-6A01-46B1-97C7-92A21C98EEB7}">
      <dgm:prSet/>
      <dgm:spPr/>
      <dgm:t>
        <a:bodyPr/>
        <a:lstStyle/>
        <a:p>
          <a:r>
            <a:rPr lang="en-US" dirty="0"/>
            <a:t>«SYNTHESIS»: a platform for the </a:t>
          </a:r>
          <a:r>
            <a:rPr lang="en-US" dirty="0" smtClean="0"/>
            <a:t>activities</a:t>
          </a:r>
          <a:r>
            <a:rPr lang="en-US" dirty="0"/>
            <a:t>, events, communication and networking of teams of active </a:t>
          </a:r>
          <a:r>
            <a:rPr lang="en-US" dirty="0" smtClean="0"/>
            <a:t>Thessaloniki </a:t>
          </a:r>
          <a:r>
            <a:rPr lang="en-US" dirty="0"/>
            <a:t>citizens</a:t>
          </a:r>
        </a:p>
      </dgm:t>
    </dgm:pt>
    <dgm:pt modelId="{A3EB0D94-0FDE-4A1E-9210-E7BD0743CE98}" type="parTrans" cxnId="{16FDBA38-4CA7-437B-ADD2-B63A5ABAD4E8}">
      <dgm:prSet/>
      <dgm:spPr/>
      <dgm:t>
        <a:bodyPr/>
        <a:lstStyle/>
        <a:p>
          <a:endParaRPr lang="en-US"/>
        </a:p>
      </dgm:t>
    </dgm:pt>
    <dgm:pt modelId="{FC667FF7-819F-4B2A-B90E-799EA5270CEE}" type="sibTrans" cxnId="{16FDBA38-4CA7-437B-ADD2-B63A5ABAD4E8}">
      <dgm:prSet/>
      <dgm:spPr/>
      <dgm:t>
        <a:bodyPr/>
        <a:lstStyle/>
        <a:p>
          <a:endParaRPr lang="en-US"/>
        </a:p>
      </dgm:t>
    </dgm:pt>
    <dgm:pt modelId="{BC16F8F3-C3FF-4CB9-8824-4486EEBE9469}" type="pres">
      <dgm:prSet presAssocID="{93BAC9B8-F548-4864-9062-A743D4BD6E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1CE7464-042C-4DE2-B7B8-5D2920467CBF}" type="pres">
      <dgm:prSet presAssocID="{AE54924D-217D-4A0C-97E5-1F8FA375EDAD}" presName="hierRoot1" presStyleCnt="0"/>
      <dgm:spPr/>
    </dgm:pt>
    <dgm:pt modelId="{9511388D-16B6-4A08-8053-6597DC37A44E}" type="pres">
      <dgm:prSet presAssocID="{AE54924D-217D-4A0C-97E5-1F8FA375EDAD}" presName="composite" presStyleCnt="0"/>
      <dgm:spPr/>
    </dgm:pt>
    <dgm:pt modelId="{83D9B507-A58D-4E8F-8F56-A8EED6C1AB08}" type="pres">
      <dgm:prSet presAssocID="{AE54924D-217D-4A0C-97E5-1F8FA375EDAD}" presName="background" presStyleLbl="node0" presStyleIdx="0" presStyleCnt="2"/>
      <dgm:spPr/>
    </dgm:pt>
    <dgm:pt modelId="{425FB3EB-3AE8-4AD0-83B8-14294B823F6C}" type="pres">
      <dgm:prSet presAssocID="{AE54924D-217D-4A0C-97E5-1F8FA375EDAD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3749134-D49E-4F11-8F33-AAC4C6483DE5}" type="pres">
      <dgm:prSet presAssocID="{AE54924D-217D-4A0C-97E5-1F8FA375EDAD}" presName="hierChild2" presStyleCnt="0"/>
      <dgm:spPr/>
    </dgm:pt>
    <dgm:pt modelId="{75E9BDA8-A8DB-456C-8DB0-66EC280E9CDA}" type="pres">
      <dgm:prSet presAssocID="{F6FD8A36-6A01-46B1-97C7-92A21C98EEB7}" presName="hierRoot1" presStyleCnt="0"/>
      <dgm:spPr/>
    </dgm:pt>
    <dgm:pt modelId="{6EB9F8A2-75E9-4E48-800E-E8229275E819}" type="pres">
      <dgm:prSet presAssocID="{F6FD8A36-6A01-46B1-97C7-92A21C98EEB7}" presName="composite" presStyleCnt="0"/>
      <dgm:spPr/>
    </dgm:pt>
    <dgm:pt modelId="{13B097D5-E6AD-41C8-8375-1724E27A5134}" type="pres">
      <dgm:prSet presAssocID="{F6FD8A36-6A01-46B1-97C7-92A21C98EEB7}" presName="background" presStyleLbl="node0" presStyleIdx="1" presStyleCnt="2"/>
      <dgm:spPr/>
    </dgm:pt>
    <dgm:pt modelId="{A30A5EEE-3919-4CB2-93CE-7D12D73FAE50}" type="pres">
      <dgm:prSet presAssocID="{F6FD8A36-6A01-46B1-97C7-92A21C98EEB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6E93DF2-30A1-471F-A339-6D01D065EF3A}" type="pres">
      <dgm:prSet presAssocID="{F6FD8A36-6A01-46B1-97C7-92A21C98EEB7}" presName="hierChild2" presStyleCnt="0"/>
      <dgm:spPr/>
    </dgm:pt>
  </dgm:ptLst>
  <dgm:cxnLst>
    <dgm:cxn modelId="{16FDBA38-4CA7-437B-ADD2-B63A5ABAD4E8}" srcId="{93BAC9B8-F548-4864-9062-A743D4BD6EEB}" destId="{F6FD8A36-6A01-46B1-97C7-92A21C98EEB7}" srcOrd="1" destOrd="0" parTransId="{A3EB0D94-0FDE-4A1E-9210-E7BD0743CE98}" sibTransId="{FC667FF7-819F-4B2A-B90E-799EA5270CEE}"/>
    <dgm:cxn modelId="{9C6A5383-0016-442A-B80D-1A098C137D9F}" type="presOf" srcId="{93BAC9B8-F548-4864-9062-A743D4BD6EEB}" destId="{BC16F8F3-C3FF-4CB9-8824-4486EEBE9469}" srcOrd="0" destOrd="0" presId="urn:microsoft.com/office/officeart/2005/8/layout/hierarchy1"/>
    <dgm:cxn modelId="{4E1D916A-CDDC-49E7-A814-75AEE5732066}" type="presOf" srcId="{AE54924D-217D-4A0C-97E5-1F8FA375EDAD}" destId="{425FB3EB-3AE8-4AD0-83B8-14294B823F6C}" srcOrd="0" destOrd="0" presId="urn:microsoft.com/office/officeart/2005/8/layout/hierarchy1"/>
    <dgm:cxn modelId="{AB39B7D1-8154-4C5A-A9C3-00C30A49FEB7}" srcId="{93BAC9B8-F548-4864-9062-A743D4BD6EEB}" destId="{AE54924D-217D-4A0C-97E5-1F8FA375EDAD}" srcOrd="0" destOrd="0" parTransId="{48F9A6E2-92C6-47BC-8241-2BB7FACF6B9E}" sibTransId="{AE425829-F4E8-4EE8-9065-6ECAF569DCCA}"/>
    <dgm:cxn modelId="{406024CF-F0FC-4D90-8866-9F23A3902768}" type="presOf" srcId="{F6FD8A36-6A01-46B1-97C7-92A21C98EEB7}" destId="{A30A5EEE-3919-4CB2-93CE-7D12D73FAE50}" srcOrd="0" destOrd="0" presId="urn:microsoft.com/office/officeart/2005/8/layout/hierarchy1"/>
    <dgm:cxn modelId="{E0398CA7-3D86-4AFA-81B8-F08427ED2109}" type="presParOf" srcId="{BC16F8F3-C3FF-4CB9-8824-4486EEBE9469}" destId="{71CE7464-042C-4DE2-B7B8-5D2920467CBF}" srcOrd="0" destOrd="0" presId="urn:microsoft.com/office/officeart/2005/8/layout/hierarchy1"/>
    <dgm:cxn modelId="{F4A8E01A-5641-4A2B-A997-3C8C2E7708B1}" type="presParOf" srcId="{71CE7464-042C-4DE2-B7B8-5D2920467CBF}" destId="{9511388D-16B6-4A08-8053-6597DC37A44E}" srcOrd="0" destOrd="0" presId="urn:microsoft.com/office/officeart/2005/8/layout/hierarchy1"/>
    <dgm:cxn modelId="{BC33EF21-5DAD-44BB-8F1F-727749F71F0E}" type="presParOf" srcId="{9511388D-16B6-4A08-8053-6597DC37A44E}" destId="{83D9B507-A58D-4E8F-8F56-A8EED6C1AB08}" srcOrd="0" destOrd="0" presId="urn:microsoft.com/office/officeart/2005/8/layout/hierarchy1"/>
    <dgm:cxn modelId="{A3EFF941-D0F0-4C6E-B615-E17CCD2C45D3}" type="presParOf" srcId="{9511388D-16B6-4A08-8053-6597DC37A44E}" destId="{425FB3EB-3AE8-4AD0-83B8-14294B823F6C}" srcOrd="1" destOrd="0" presId="urn:microsoft.com/office/officeart/2005/8/layout/hierarchy1"/>
    <dgm:cxn modelId="{67E5CAF0-39DC-4649-9A2D-160A0B764026}" type="presParOf" srcId="{71CE7464-042C-4DE2-B7B8-5D2920467CBF}" destId="{03749134-D49E-4F11-8F33-AAC4C6483DE5}" srcOrd="1" destOrd="0" presId="urn:microsoft.com/office/officeart/2005/8/layout/hierarchy1"/>
    <dgm:cxn modelId="{5589980C-F0C0-4F50-B629-9F3947295775}" type="presParOf" srcId="{BC16F8F3-C3FF-4CB9-8824-4486EEBE9469}" destId="{75E9BDA8-A8DB-456C-8DB0-66EC280E9CDA}" srcOrd="1" destOrd="0" presId="urn:microsoft.com/office/officeart/2005/8/layout/hierarchy1"/>
    <dgm:cxn modelId="{65CAD635-2126-46A8-8A6F-B1F67CC59EFD}" type="presParOf" srcId="{75E9BDA8-A8DB-456C-8DB0-66EC280E9CDA}" destId="{6EB9F8A2-75E9-4E48-800E-E8229275E819}" srcOrd="0" destOrd="0" presId="urn:microsoft.com/office/officeart/2005/8/layout/hierarchy1"/>
    <dgm:cxn modelId="{85934902-EA46-48A5-AB43-5098947AF50E}" type="presParOf" srcId="{6EB9F8A2-75E9-4E48-800E-E8229275E819}" destId="{13B097D5-E6AD-41C8-8375-1724E27A5134}" srcOrd="0" destOrd="0" presId="urn:microsoft.com/office/officeart/2005/8/layout/hierarchy1"/>
    <dgm:cxn modelId="{073473EF-FF66-45B7-90D0-6A245212D539}" type="presParOf" srcId="{6EB9F8A2-75E9-4E48-800E-E8229275E819}" destId="{A30A5EEE-3919-4CB2-93CE-7D12D73FAE50}" srcOrd="1" destOrd="0" presId="urn:microsoft.com/office/officeart/2005/8/layout/hierarchy1"/>
    <dgm:cxn modelId="{66E6A543-9BA3-4D4D-B958-ED22FE96E3CA}" type="presParOf" srcId="{75E9BDA8-A8DB-456C-8DB0-66EC280E9CDA}" destId="{C6E93DF2-30A1-471F-A339-6D01D065EF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3381A8-DA91-47A7-B330-3343DBF0575B}" type="doc">
      <dgm:prSet loTypeId="urn:microsoft.com/office/officeart/2018/2/layout/IconVerticalSolidList" loCatId="icon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17BB17-5337-46EB-900A-6D9BB30D6F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Intelligent city/Information city, digital city, ubiquitous city, creative city, green city, clever city/smart city/instrumented city/interconnected city/knowledge-based city/broadband city/mobile-ambient city/eco-city/web-virtual </a:t>
          </a:r>
          <a:r>
            <a:rPr lang="en-US" sz="2400" dirty="0" smtClean="0"/>
            <a:t>city/learning </a:t>
          </a:r>
          <a:r>
            <a:rPr lang="en-US" sz="2400" dirty="0"/>
            <a:t>city/sustainable city</a:t>
          </a:r>
        </a:p>
      </dgm:t>
    </dgm:pt>
    <dgm:pt modelId="{19CCEE7C-F353-42F1-A21E-50469ABE01FD}" type="parTrans" cxnId="{AC3C3B51-F4FF-4D33-9F69-92DBCDE9C74F}">
      <dgm:prSet/>
      <dgm:spPr/>
      <dgm:t>
        <a:bodyPr/>
        <a:lstStyle/>
        <a:p>
          <a:endParaRPr lang="en-US"/>
        </a:p>
      </dgm:t>
    </dgm:pt>
    <dgm:pt modelId="{1967AE06-8FAC-4F94-AE4D-180F5E49C105}" type="sibTrans" cxnId="{AC3C3B51-F4FF-4D33-9F69-92DBCDE9C74F}">
      <dgm:prSet/>
      <dgm:spPr/>
      <dgm:t>
        <a:bodyPr/>
        <a:lstStyle/>
        <a:p>
          <a:endParaRPr lang="en-US"/>
        </a:p>
      </dgm:t>
    </dgm:pt>
    <dgm:pt modelId="{5A89A01C-DBDD-408D-82AB-B9770FCC4A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have many classifications proposed here</a:t>
          </a:r>
        </a:p>
      </dgm:t>
    </dgm:pt>
    <dgm:pt modelId="{78603B5F-76F4-4485-9F6F-7ED080B8CE0C}" type="parTrans" cxnId="{452BE8B4-3B57-415D-8211-E8B546C19D59}">
      <dgm:prSet/>
      <dgm:spPr/>
      <dgm:t>
        <a:bodyPr/>
        <a:lstStyle/>
        <a:p>
          <a:endParaRPr lang="en-US"/>
        </a:p>
      </dgm:t>
    </dgm:pt>
    <dgm:pt modelId="{21A25E14-041C-41E3-8A73-7A66818B56FE}" type="sibTrans" cxnId="{452BE8B4-3B57-415D-8211-E8B546C19D59}">
      <dgm:prSet/>
      <dgm:spPr/>
      <dgm:t>
        <a:bodyPr/>
        <a:lstStyle/>
        <a:p>
          <a:endParaRPr lang="en-US"/>
        </a:p>
      </dgm:t>
    </dgm:pt>
    <dgm:pt modelId="{87E8BF32-A39E-4DCC-92DE-9CD44E4118F1}" type="pres">
      <dgm:prSet presAssocID="{AF3381A8-DA91-47A7-B330-3343DBF0575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EDA1177-BCDD-4DDA-B368-C8C98A2BE98C}" type="pres">
      <dgm:prSet presAssocID="{2F17BB17-5337-46EB-900A-6D9BB30D6F19}" presName="compNode" presStyleCnt="0"/>
      <dgm:spPr/>
    </dgm:pt>
    <dgm:pt modelId="{47428D12-5F2B-4EB0-9B41-2876AE78F374}" type="pres">
      <dgm:prSet presAssocID="{2F17BB17-5337-46EB-900A-6D9BB30D6F19}" presName="bgRect" presStyleLbl="bgShp" presStyleIdx="0" presStyleCnt="2" custScaleX="98601" custScaleY="149629"/>
      <dgm:spPr/>
    </dgm:pt>
    <dgm:pt modelId="{C6169E46-3B5F-4EB6-AA6B-16936BDC2EE8}" type="pres">
      <dgm:prSet presAssocID="{2F17BB17-5337-46EB-900A-6D9BB30D6F19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Πόλη"/>
        </a:ext>
      </dgm:extLst>
    </dgm:pt>
    <dgm:pt modelId="{CBE2F504-56F3-455B-BDE6-132006A57BA9}" type="pres">
      <dgm:prSet presAssocID="{2F17BB17-5337-46EB-900A-6D9BB30D6F19}" presName="spaceRect" presStyleCnt="0"/>
      <dgm:spPr/>
    </dgm:pt>
    <dgm:pt modelId="{4BAF5A7E-0CA6-47B9-8B9F-13B580E957C3}" type="pres">
      <dgm:prSet presAssocID="{2F17BB17-5337-46EB-900A-6D9BB30D6F19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  <dgm:pt modelId="{A7A23B77-B8E7-4368-B516-9379580DEF8D}" type="pres">
      <dgm:prSet presAssocID="{1967AE06-8FAC-4F94-AE4D-180F5E49C105}" presName="sibTrans" presStyleCnt="0"/>
      <dgm:spPr/>
    </dgm:pt>
    <dgm:pt modelId="{B7AAA407-283E-43B1-B948-138682C87225}" type="pres">
      <dgm:prSet presAssocID="{5A89A01C-DBDD-408D-82AB-B9770FCC4A70}" presName="compNode" presStyleCnt="0"/>
      <dgm:spPr/>
    </dgm:pt>
    <dgm:pt modelId="{FDDC9759-9B4E-42FD-B661-398D90C1639A}" type="pres">
      <dgm:prSet presAssocID="{5A89A01C-DBDD-408D-82AB-B9770FCC4A70}" presName="bgRect" presStyleLbl="bgShp" presStyleIdx="1" presStyleCnt="2"/>
      <dgm:spPr/>
    </dgm:pt>
    <dgm:pt modelId="{715100EC-C2AB-415E-A793-E915BBC3AFF9}" type="pres">
      <dgm:prSet presAssocID="{5A89A01C-DBDD-408D-82AB-B9770FCC4A70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Σημάδι ελέγχου"/>
        </a:ext>
      </dgm:extLst>
    </dgm:pt>
    <dgm:pt modelId="{5AC527D5-8689-4A98-9D19-54DB15E53E7F}" type="pres">
      <dgm:prSet presAssocID="{5A89A01C-DBDD-408D-82AB-B9770FCC4A70}" presName="spaceRect" presStyleCnt="0"/>
      <dgm:spPr/>
    </dgm:pt>
    <dgm:pt modelId="{6F7F2F32-54F6-4A97-B917-7E05D98209C3}" type="pres">
      <dgm:prSet presAssocID="{5A89A01C-DBDD-408D-82AB-B9770FCC4A70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D1463F02-125E-4732-A42A-42EB4CA08149}" type="presOf" srcId="{2F17BB17-5337-46EB-900A-6D9BB30D6F19}" destId="{4BAF5A7E-0CA6-47B9-8B9F-13B580E957C3}" srcOrd="0" destOrd="0" presId="urn:microsoft.com/office/officeart/2018/2/layout/IconVerticalSolidList"/>
    <dgm:cxn modelId="{B5D37BF0-50FF-427B-B999-A8AABADA5BD2}" type="presOf" srcId="{5A89A01C-DBDD-408D-82AB-B9770FCC4A70}" destId="{6F7F2F32-54F6-4A97-B917-7E05D98209C3}" srcOrd="0" destOrd="0" presId="urn:microsoft.com/office/officeart/2018/2/layout/IconVerticalSolidList"/>
    <dgm:cxn modelId="{44DF4276-BE1D-475E-9B11-48607EA7FE59}" type="presOf" srcId="{AF3381A8-DA91-47A7-B330-3343DBF0575B}" destId="{87E8BF32-A39E-4DCC-92DE-9CD44E4118F1}" srcOrd="0" destOrd="0" presId="urn:microsoft.com/office/officeart/2018/2/layout/IconVerticalSolidList"/>
    <dgm:cxn modelId="{452BE8B4-3B57-415D-8211-E8B546C19D59}" srcId="{AF3381A8-DA91-47A7-B330-3343DBF0575B}" destId="{5A89A01C-DBDD-408D-82AB-B9770FCC4A70}" srcOrd="1" destOrd="0" parTransId="{78603B5F-76F4-4485-9F6F-7ED080B8CE0C}" sibTransId="{21A25E14-041C-41E3-8A73-7A66818B56FE}"/>
    <dgm:cxn modelId="{AC3C3B51-F4FF-4D33-9F69-92DBCDE9C74F}" srcId="{AF3381A8-DA91-47A7-B330-3343DBF0575B}" destId="{2F17BB17-5337-46EB-900A-6D9BB30D6F19}" srcOrd="0" destOrd="0" parTransId="{19CCEE7C-F353-42F1-A21E-50469ABE01FD}" sibTransId="{1967AE06-8FAC-4F94-AE4D-180F5E49C105}"/>
    <dgm:cxn modelId="{3E9E2D5B-712D-45F6-9B31-A90A97D25EE3}" type="presParOf" srcId="{87E8BF32-A39E-4DCC-92DE-9CD44E4118F1}" destId="{0EDA1177-BCDD-4DDA-B368-C8C98A2BE98C}" srcOrd="0" destOrd="0" presId="urn:microsoft.com/office/officeart/2018/2/layout/IconVerticalSolidList"/>
    <dgm:cxn modelId="{F3D391DA-09AC-43BE-B0D9-409F9013ACE1}" type="presParOf" srcId="{0EDA1177-BCDD-4DDA-B368-C8C98A2BE98C}" destId="{47428D12-5F2B-4EB0-9B41-2876AE78F374}" srcOrd="0" destOrd="0" presId="urn:microsoft.com/office/officeart/2018/2/layout/IconVerticalSolidList"/>
    <dgm:cxn modelId="{5480933F-064F-4BFE-A035-E48EE61B2616}" type="presParOf" srcId="{0EDA1177-BCDD-4DDA-B368-C8C98A2BE98C}" destId="{C6169E46-3B5F-4EB6-AA6B-16936BDC2EE8}" srcOrd="1" destOrd="0" presId="urn:microsoft.com/office/officeart/2018/2/layout/IconVerticalSolidList"/>
    <dgm:cxn modelId="{FD68AFC3-D650-4309-83A6-24468FE5ED25}" type="presParOf" srcId="{0EDA1177-BCDD-4DDA-B368-C8C98A2BE98C}" destId="{CBE2F504-56F3-455B-BDE6-132006A57BA9}" srcOrd="2" destOrd="0" presId="urn:microsoft.com/office/officeart/2018/2/layout/IconVerticalSolidList"/>
    <dgm:cxn modelId="{261FD0B9-35E7-4B7B-B736-62A3716FE987}" type="presParOf" srcId="{0EDA1177-BCDD-4DDA-B368-C8C98A2BE98C}" destId="{4BAF5A7E-0CA6-47B9-8B9F-13B580E957C3}" srcOrd="3" destOrd="0" presId="urn:microsoft.com/office/officeart/2018/2/layout/IconVerticalSolidList"/>
    <dgm:cxn modelId="{7D4AA0DF-53F6-4C50-92E9-73BBF9928BFF}" type="presParOf" srcId="{87E8BF32-A39E-4DCC-92DE-9CD44E4118F1}" destId="{A7A23B77-B8E7-4368-B516-9379580DEF8D}" srcOrd="1" destOrd="0" presId="urn:microsoft.com/office/officeart/2018/2/layout/IconVerticalSolidList"/>
    <dgm:cxn modelId="{0074D314-ADD8-4F40-9DCA-3D925FEE51C3}" type="presParOf" srcId="{87E8BF32-A39E-4DCC-92DE-9CD44E4118F1}" destId="{B7AAA407-283E-43B1-B948-138682C87225}" srcOrd="2" destOrd="0" presId="urn:microsoft.com/office/officeart/2018/2/layout/IconVerticalSolidList"/>
    <dgm:cxn modelId="{3F708F2A-9C41-494F-BC08-CC730EDD13AC}" type="presParOf" srcId="{B7AAA407-283E-43B1-B948-138682C87225}" destId="{FDDC9759-9B4E-42FD-B661-398D90C1639A}" srcOrd="0" destOrd="0" presId="urn:microsoft.com/office/officeart/2018/2/layout/IconVerticalSolidList"/>
    <dgm:cxn modelId="{0518B15B-D50E-4EC8-B39E-2869B992AA1E}" type="presParOf" srcId="{B7AAA407-283E-43B1-B948-138682C87225}" destId="{715100EC-C2AB-415E-A793-E915BBC3AFF9}" srcOrd="1" destOrd="0" presId="urn:microsoft.com/office/officeart/2018/2/layout/IconVerticalSolidList"/>
    <dgm:cxn modelId="{09A4692D-492C-464B-9E88-6DCADC16AE1E}" type="presParOf" srcId="{B7AAA407-283E-43B1-B948-138682C87225}" destId="{5AC527D5-8689-4A98-9D19-54DB15E53E7F}" srcOrd="2" destOrd="0" presId="urn:microsoft.com/office/officeart/2018/2/layout/IconVerticalSolidList"/>
    <dgm:cxn modelId="{149918CA-8725-4DA8-8FED-B4C328316BE3}" type="presParOf" srcId="{B7AAA407-283E-43B1-B948-138682C87225}" destId="{6F7F2F32-54F6-4A97-B917-7E05D98209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3DD27B-743A-4493-9400-45189006E965}" type="doc">
      <dgm:prSet loTypeId="urn:microsoft.com/office/officeart/2018/5/layout/IconCircleLabelList" loCatId="icon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B3E072-036F-4315-B89B-644A6E8E2D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The connection to the above aims to the citizen’s general happiness and </a:t>
          </a:r>
          <a:r>
            <a:rPr lang="en-US" dirty="0" smtClean="0"/>
            <a:t>well-being </a:t>
          </a:r>
          <a:r>
            <a:rPr lang="en-US" dirty="0"/>
            <a:t>is not always stressed as such in the literature</a:t>
          </a:r>
        </a:p>
      </dgm:t>
    </dgm:pt>
    <dgm:pt modelId="{179DA9FA-8D97-4154-A94C-AE4F4D093A30}" type="parTrans" cxnId="{5C239339-9043-4DA2-B783-5E9F52376A73}">
      <dgm:prSet/>
      <dgm:spPr/>
      <dgm:t>
        <a:bodyPr/>
        <a:lstStyle/>
        <a:p>
          <a:endParaRPr lang="en-US"/>
        </a:p>
      </dgm:t>
    </dgm:pt>
    <dgm:pt modelId="{D3A8238E-8A04-4935-8772-8EFD6BC84847}" type="sibTrans" cxnId="{5C239339-9043-4DA2-B783-5E9F52376A73}">
      <dgm:prSet/>
      <dgm:spPr/>
      <dgm:t>
        <a:bodyPr/>
        <a:lstStyle/>
        <a:p>
          <a:endParaRPr lang="en-US"/>
        </a:p>
      </dgm:t>
    </dgm:pt>
    <dgm:pt modelId="{CCED0657-2C08-4588-B898-983232429AF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Perhaps authors believe this is automatic?</a:t>
          </a:r>
        </a:p>
      </dgm:t>
    </dgm:pt>
    <dgm:pt modelId="{E09A661A-0142-42C9-8F87-9747253B55A5}" type="parTrans" cxnId="{BCFB844D-3836-4566-B929-ED963A777CCD}">
      <dgm:prSet/>
      <dgm:spPr/>
      <dgm:t>
        <a:bodyPr/>
        <a:lstStyle/>
        <a:p>
          <a:endParaRPr lang="en-US"/>
        </a:p>
      </dgm:t>
    </dgm:pt>
    <dgm:pt modelId="{3CE834B4-F12B-4166-84C8-9267F57204D9}" type="sibTrans" cxnId="{BCFB844D-3836-4566-B929-ED963A777CCD}">
      <dgm:prSet/>
      <dgm:spPr/>
      <dgm:t>
        <a:bodyPr/>
        <a:lstStyle/>
        <a:p>
          <a:endParaRPr lang="en-US"/>
        </a:p>
      </dgm:t>
    </dgm:pt>
    <dgm:pt modelId="{980A82B1-CC8C-4FE3-B553-B14D26260054}" type="pres">
      <dgm:prSet presAssocID="{D13DD27B-743A-4493-9400-45189006E96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21B6F47-2C32-4640-8DA3-5C2FA3812275}" type="pres">
      <dgm:prSet presAssocID="{E3B3E072-036F-4315-B89B-644A6E8E2DCF}" presName="compNode" presStyleCnt="0"/>
      <dgm:spPr/>
    </dgm:pt>
    <dgm:pt modelId="{438B144E-1159-4274-B56D-01AB8B108529}" type="pres">
      <dgm:prSet presAssocID="{E3B3E072-036F-4315-B89B-644A6E8E2DCF}" presName="iconBgRect" presStyleLbl="bgShp" presStyleIdx="0" presStyleCnt="2"/>
      <dgm:spPr/>
    </dgm:pt>
    <dgm:pt modelId="{B6BC8525-1943-4CDB-ADDD-3B64BAB4CA0C}" type="pres">
      <dgm:prSet presAssocID="{E3B3E072-036F-4315-B89B-644A6E8E2DC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Βιβλία"/>
        </a:ext>
      </dgm:extLst>
    </dgm:pt>
    <dgm:pt modelId="{AEB9C68E-E7D8-464B-9AC7-C80398A5344F}" type="pres">
      <dgm:prSet presAssocID="{E3B3E072-036F-4315-B89B-644A6E8E2DCF}" presName="spaceRect" presStyleCnt="0"/>
      <dgm:spPr/>
    </dgm:pt>
    <dgm:pt modelId="{1532D45C-D3E8-4298-9FF6-90057F75FC3C}" type="pres">
      <dgm:prSet presAssocID="{E3B3E072-036F-4315-B89B-644A6E8E2DCF}" presName="textRect" presStyleLbl="revTx" presStyleIdx="0" presStyleCnt="2" custScaleX="166593" custScaleY="175273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59C259D3-3D01-47F4-95F9-B48867D6551F}" type="pres">
      <dgm:prSet presAssocID="{D3A8238E-8A04-4935-8772-8EFD6BC84847}" presName="sibTrans" presStyleCnt="0"/>
      <dgm:spPr/>
    </dgm:pt>
    <dgm:pt modelId="{1D6EBADD-ECE2-4D33-BF1F-F364CC24AD0C}" type="pres">
      <dgm:prSet presAssocID="{CCED0657-2C08-4588-B898-983232429AF9}" presName="compNode" presStyleCnt="0"/>
      <dgm:spPr/>
    </dgm:pt>
    <dgm:pt modelId="{602B837C-AA5A-4E28-BA3D-55B0C87CB848}" type="pres">
      <dgm:prSet presAssocID="{CCED0657-2C08-4588-B898-983232429AF9}" presName="iconBgRect" presStyleLbl="bgShp" presStyleIdx="1" presStyleCnt="2"/>
      <dgm:spPr/>
    </dgm:pt>
    <dgm:pt modelId="{44B6AA8B-C397-4FAB-9543-807525177085}" type="pres">
      <dgm:prSet presAssocID="{CCED0657-2C08-4588-B898-983232429AF9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687A2622-A28D-4182-A017-29FE00765AE4}" type="pres">
      <dgm:prSet presAssocID="{CCED0657-2C08-4588-B898-983232429AF9}" presName="spaceRect" presStyleCnt="0"/>
      <dgm:spPr/>
    </dgm:pt>
    <dgm:pt modelId="{E366151B-2372-4CAC-B689-E9686549E654}" type="pres">
      <dgm:prSet presAssocID="{CCED0657-2C08-4588-B898-983232429AF9}" presName="textRect" presStyleLbl="revTx" presStyleIdx="1" presStyleCnt="2" custScaleX="110716" custScaleY="150900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CFB844D-3836-4566-B929-ED963A777CCD}" srcId="{D13DD27B-743A-4493-9400-45189006E965}" destId="{CCED0657-2C08-4588-B898-983232429AF9}" srcOrd="1" destOrd="0" parTransId="{E09A661A-0142-42C9-8F87-9747253B55A5}" sibTransId="{3CE834B4-F12B-4166-84C8-9267F57204D9}"/>
    <dgm:cxn modelId="{2313EF27-6DA0-47B1-ADDB-8FD6BAD4A9A2}" type="presOf" srcId="{E3B3E072-036F-4315-B89B-644A6E8E2DCF}" destId="{1532D45C-D3E8-4298-9FF6-90057F75FC3C}" srcOrd="0" destOrd="0" presId="urn:microsoft.com/office/officeart/2018/5/layout/IconCircleLabelList"/>
    <dgm:cxn modelId="{368913E7-066B-4D8B-9024-1F545D656F8F}" type="presOf" srcId="{D13DD27B-743A-4493-9400-45189006E965}" destId="{980A82B1-CC8C-4FE3-B553-B14D26260054}" srcOrd="0" destOrd="0" presId="urn:microsoft.com/office/officeart/2018/5/layout/IconCircleLabelList"/>
    <dgm:cxn modelId="{5C239339-9043-4DA2-B783-5E9F52376A73}" srcId="{D13DD27B-743A-4493-9400-45189006E965}" destId="{E3B3E072-036F-4315-B89B-644A6E8E2DCF}" srcOrd="0" destOrd="0" parTransId="{179DA9FA-8D97-4154-A94C-AE4F4D093A30}" sibTransId="{D3A8238E-8A04-4935-8772-8EFD6BC84847}"/>
    <dgm:cxn modelId="{0E4A222A-84E0-4928-AF15-980322C4D060}" type="presOf" srcId="{CCED0657-2C08-4588-B898-983232429AF9}" destId="{E366151B-2372-4CAC-B689-E9686549E654}" srcOrd="0" destOrd="0" presId="urn:microsoft.com/office/officeart/2018/5/layout/IconCircleLabelList"/>
    <dgm:cxn modelId="{D518158E-088D-4D8B-A150-1DF0FCA29595}" type="presParOf" srcId="{980A82B1-CC8C-4FE3-B553-B14D26260054}" destId="{F21B6F47-2C32-4640-8DA3-5C2FA3812275}" srcOrd="0" destOrd="0" presId="urn:microsoft.com/office/officeart/2018/5/layout/IconCircleLabelList"/>
    <dgm:cxn modelId="{2E7E9F0D-CFB8-48CE-8C4B-CE908980E5BA}" type="presParOf" srcId="{F21B6F47-2C32-4640-8DA3-5C2FA3812275}" destId="{438B144E-1159-4274-B56D-01AB8B108529}" srcOrd="0" destOrd="0" presId="urn:microsoft.com/office/officeart/2018/5/layout/IconCircleLabelList"/>
    <dgm:cxn modelId="{34069BC4-5F8A-448D-8CD7-C037268DF3AE}" type="presParOf" srcId="{F21B6F47-2C32-4640-8DA3-5C2FA3812275}" destId="{B6BC8525-1943-4CDB-ADDD-3B64BAB4CA0C}" srcOrd="1" destOrd="0" presId="urn:microsoft.com/office/officeart/2018/5/layout/IconCircleLabelList"/>
    <dgm:cxn modelId="{AE9103DE-D691-4761-B1CD-FD0215E3649F}" type="presParOf" srcId="{F21B6F47-2C32-4640-8DA3-5C2FA3812275}" destId="{AEB9C68E-E7D8-464B-9AC7-C80398A5344F}" srcOrd="2" destOrd="0" presId="urn:microsoft.com/office/officeart/2018/5/layout/IconCircleLabelList"/>
    <dgm:cxn modelId="{4EC9B4FA-E4B9-4A73-BC8E-0D37DFF42F82}" type="presParOf" srcId="{F21B6F47-2C32-4640-8DA3-5C2FA3812275}" destId="{1532D45C-D3E8-4298-9FF6-90057F75FC3C}" srcOrd="3" destOrd="0" presId="urn:microsoft.com/office/officeart/2018/5/layout/IconCircleLabelList"/>
    <dgm:cxn modelId="{EF75322B-92F7-474A-B05C-218ADD08802A}" type="presParOf" srcId="{980A82B1-CC8C-4FE3-B553-B14D26260054}" destId="{59C259D3-3D01-47F4-95F9-B48867D6551F}" srcOrd="1" destOrd="0" presId="urn:microsoft.com/office/officeart/2018/5/layout/IconCircleLabelList"/>
    <dgm:cxn modelId="{252E81CD-2B67-4E88-9F47-E3AE70CB9568}" type="presParOf" srcId="{980A82B1-CC8C-4FE3-B553-B14D26260054}" destId="{1D6EBADD-ECE2-4D33-BF1F-F364CC24AD0C}" srcOrd="2" destOrd="0" presId="urn:microsoft.com/office/officeart/2018/5/layout/IconCircleLabelList"/>
    <dgm:cxn modelId="{6843F9DA-33DC-4AD3-9B3D-83F4AECD9AA1}" type="presParOf" srcId="{1D6EBADD-ECE2-4D33-BF1F-F364CC24AD0C}" destId="{602B837C-AA5A-4E28-BA3D-55B0C87CB848}" srcOrd="0" destOrd="0" presId="urn:microsoft.com/office/officeart/2018/5/layout/IconCircleLabelList"/>
    <dgm:cxn modelId="{FA43B674-5147-4F1B-87ED-D5B87F861A18}" type="presParOf" srcId="{1D6EBADD-ECE2-4D33-BF1F-F364CC24AD0C}" destId="{44B6AA8B-C397-4FAB-9543-807525177085}" srcOrd="1" destOrd="0" presId="urn:microsoft.com/office/officeart/2018/5/layout/IconCircleLabelList"/>
    <dgm:cxn modelId="{93FCC9E9-566A-4F86-AE25-C7442EC05E2E}" type="presParOf" srcId="{1D6EBADD-ECE2-4D33-BF1F-F364CC24AD0C}" destId="{687A2622-A28D-4182-A017-29FE00765AE4}" srcOrd="2" destOrd="0" presId="urn:microsoft.com/office/officeart/2018/5/layout/IconCircleLabelList"/>
    <dgm:cxn modelId="{293B4105-F5F2-44B3-90FB-1F3DFC3DC9F0}" type="presParOf" srcId="{1D6EBADD-ECE2-4D33-BF1F-F364CC24AD0C}" destId="{E366151B-2372-4CAC-B689-E9686549E65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C02322-D9ED-4144-89CE-FE452C4C0A69}" type="doc">
      <dgm:prSet loTypeId="urn:microsoft.com/office/officeart/2018/5/layout/IconLeafLabelList" loCatId="icon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C22E176-3AF2-479E-BEA1-904B43A63E8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dirty="0">
              <a:solidFill>
                <a:srgbClr val="FF0000"/>
              </a:solidFill>
            </a:rPr>
            <a:t>Widening the </a:t>
          </a:r>
          <a:r>
            <a:rPr lang="en-US" sz="1800" b="1" dirty="0" err="1" smtClean="0">
              <a:solidFill>
                <a:srgbClr val="FF0000"/>
              </a:solidFill>
            </a:rPr>
            <a:t>digiTal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>
              <a:solidFill>
                <a:srgbClr val="FF0000"/>
              </a:solidFill>
            </a:rPr>
            <a:t>divide=smart </a:t>
          </a:r>
          <a:r>
            <a:rPr lang="en-US" sz="1800" dirty="0"/>
            <a:t>city is smart for a techno-smart citizen</a:t>
          </a:r>
        </a:p>
      </dgm:t>
    </dgm:pt>
    <dgm:pt modelId="{E1A78AD2-EA23-4607-BB30-06247CEA4D1D}" type="parTrans" cxnId="{052D2736-FDE6-4966-BCCE-95EDE98DD72E}">
      <dgm:prSet/>
      <dgm:spPr/>
      <dgm:t>
        <a:bodyPr/>
        <a:lstStyle/>
        <a:p>
          <a:endParaRPr lang="en-US" sz="2400"/>
        </a:p>
      </dgm:t>
    </dgm:pt>
    <dgm:pt modelId="{CB145324-97C4-4FFB-8AF9-EAD36754AEDE}" type="sibTrans" cxnId="{052D2736-FDE6-4966-BCCE-95EDE98DD72E}">
      <dgm:prSet/>
      <dgm:spPr/>
      <dgm:t>
        <a:bodyPr/>
        <a:lstStyle/>
        <a:p>
          <a:endParaRPr lang="en-US" sz="2400"/>
        </a:p>
      </dgm:t>
    </dgm:pt>
    <dgm:pt modelId="{9A46EAB5-B2FA-466E-81AA-C569F3ECFE9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All the rest remain </a:t>
          </a:r>
          <a:r>
            <a:rPr lang="en-US" sz="1800" b="1" dirty="0">
              <a:solidFill>
                <a:srgbClr val="FF0000"/>
              </a:solidFill>
            </a:rPr>
            <a:t>alienated </a:t>
          </a:r>
          <a:r>
            <a:rPr lang="en-US" sz="1800" dirty="0"/>
            <a:t>from the benefits offered</a:t>
          </a:r>
        </a:p>
      </dgm:t>
    </dgm:pt>
    <dgm:pt modelId="{0D02224E-A0CA-4A03-A9B8-AC23CF8137BA}" type="parTrans" cxnId="{60F75583-20E3-4874-82B3-914DA2C64A4D}">
      <dgm:prSet/>
      <dgm:spPr/>
      <dgm:t>
        <a:bodyPr/>
        <a:lstStyle/>
        <a:p>
          <a:endParaRPr lang="en-US" sz="2400"/>
        </a:p>
      </dgm:t>
    </dgm:pt>
    <dgm:pt modelId="{599E3519-7375-4955-9803-4CEA43D9A0A0}" type="sibTrans" cxnId="{60F75583-20E3-4874-82B3-914DA2C64A4D}">
      <dgm:prSet/>
      <dgm:spPr/>
      <dgm:t>
        <a:bodyPr/>
        <a:lstStyle/>
        <a:p>
          <a:endParaRPr lang="en-US" sz="2400"/>
        </a:p>
      </dgm:t>
    </dgm:pt>
    <dgm:pt modelId="{5127A85F-53FC-47E6-B930-9B821ED9CB5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dirty="0">
              <a:solidFill>
                <a:srgbClr val="FF0000"/>
              </a:solidFill>
            </a:rPr>
            <a:t>Widening discrimination and segregation </a:t>
          </a:r>
          <a:r>
            <a:rPr lang="en-US" sz="1800" dirty="0"/>
            <a:t>within the city</a:t>
          </a:r>
        </a:p>
      </dgm:t>
    </dgm:pt>
    <dgm:pt modelId="{84DBD495-CA41-4F77-88DF-84A67201A449}" type="parTrans" cxnId="{53CCC4E1-02A3-4129-B52E-3531CF1B3784}">
      <dgm:prSet/>
      <dgm:spPr/>
      <dgm:t>
        <a:bodyPr/>
        <a:lstStyle/>
        <a:p>
          <a:endParaRPr lang="en-US" sz="2400"/>
        </a:p>
      </dgm:t>
    </dgm:pt>
    <dgm:pt modelId="{2EF55342-FFE0-46A9-B13A-E7D875593B34}" type="sibTrans" cxnId="{53CCC4E1-02A3-4129-B52E-3531CF1B3784}">
      <dgm:prSet/>
      <dgm:spPr/>
      <dgm:t>
        <a:bodyPr/>
        <a:lstStyle/>
        <a:p>
          <a:endParaRPr lang="en-US" sz="2400"/>
        </a:p>
      </dgm:t>
    </dgm:pt>
    <dgm:pt modelId="{85D4CF51-1529-4B25-A4E7-8931584EE58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Or: </a:t>
          </a:r>
          <a:r>
            <a:rPr lang="en-US" sz="1800" b="1" dirty="0">
              <a:solidFill>
                <a:srgbClr val="FF0000"/>
              </a:solidFill>
            </a:rPr>
            <a:t>what is the wiser use of resources?</a:t>
          </a:r>
        </a:p>
      </dgm:t>
    </dgm:pt>
    <dgm:pt modelId="{12462C19-D6A7-4A81-B53D-5711EF131AD0}" type="parTrans" cxnId="{1B4EAD92-9265-44C2-B7DD-2D6D1B6477CE}">
      <dgm:prSet/>
      <dgm:spPr/>
      <dgm:t>
        <a:bodyPr/>
        <a:lstStyle/>
        <a:p>
          <a:endParaRPr lang="en-US" sz="2400"/>
        </a:p>
      </dgm:t>
    </dgm:pt>
    <dgm:pt modelId="{FB9820EA-C09C-4A08-BAAE-D56DCC3EB0A8}" type="sibTrans" cxnId="{1B4EAD92-9265-44C2-B7DD-2D6D1B6477CE}">
      <dgm:prSet/>
      <dgm:spPr/>
      <dgm:t>
        <a:bodyPr/>
        <a:lstStyle/>
        <a:p>
          <a:endParaRPr lang="en-US" sz="2400"/>
        </a:p>
      </dgm:t>
    </dgm:pt>
    <dgm:pt modelId="{BB896F33-7C2B-4D5E-9CD9-1DCFA30BEBAC}" type="pres">
      <dgm:prSet presAssocID="{65C02322-D9ED-4144-89CE-FE452C4C0A6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2226DD5-C020-48CB-983C-A9586282DB43}" type="pres">
      <dgm:prSet presAssocID="{AC22E176-3AF2-479E-BEA1-904B43A63E85}" presName="compNode" presStyleCnt="0"/>
      <dgm:spPr/>
    </dgm:pt>
    <dgm:pt modelId="{A7B91C18-3B0D-49C3-90C5-539BF6553FEA}" type="pres">
      <dgm:prSet presAssocID="{AC22E176-3AF2-479E-BEA1-904B43A63E85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C2E2CFE-691D-4741-AF0F-006D347B0A40}" type="pres">
      <dgm:prSet presAssocID="{AC22E176-3AF2-479E-BEA1-904B43A63E85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Πόλη"/>
        </a:ext>
      </dgm:extLst>
    </dgm:pt>
    <dgm:pt modelId="{16CAB350-53AA-4096-BC96-1C1719E84D03}" type="pres">
      <dgm:prSet presAssocID="{AC22E176-3AF2-479E-BEA1-904B43A63E85}" presName="spaceRect" presStyleCnt="0"/>
      <dgm:spPr/>
    </dgm:pt>
    <dgm:pt modelId="{87C0E8A2-2F75-4B62-9890-674798301A8C}" type="pres">
      <dgm:prSet presAssocID="{AC22E176-3AF2-479E-BEA1-904B43A63E85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AA241653-A998-467F-A922-0F57211FF7A3}" type="pres">
      <dgm:prSet presAssocID="{CB145324-97C4-4FFB-8AF9-EAD36754AEDE}" presName="sibTrans" presStyleCnt="0"/>
      <dgm:spPr/>
    </dgm:pt>
    <dgm:pt modelId="{23F972C3-1E5D-4B45-BFFF-A958BF649903}" type="pres">
      <dgm:prSet presAssocID="{9A46EAB5-B2FA-466E-81AA-C569F3ECFE93}" presName="compNode" presStyleCnt="0"/>
      <dgm:spPr/>
    </dgm:pt>
    <dgm:pt modelId="{F00E9167-88AA-4830-A2A6-F2D31CB2E2EF}" type="pres">
      <dgm:prSet presAssocID="{9A46EAB5-B2FA-466E-81AA-C569F3ECFE93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FE05A3E-5933-4A27-A73E-3FC41B7E9457}" type="pres">
      <dgm:prSet presAssocID="{9A46EAB5-B2FA-466E-81AA-C569F3ECFE93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3B16331-BE86-4881-9A3D-BAE31F73CBD5}" type="pres">
      <dgm:prSet presAssocID="{9A46EAB5-B2FA-466E-81AA-C569F3ECFE93}" presName="spaceRect" presStyleCnt="0"/>
      <dgm:spPr/>
    </dgm:pt>
    <dgm:pt modelId="{EFF885D5-C1C2-49E1-9A3A-9E82FFBE796B}" type="pres">
      <dgm:prSet presAssocID="{9A46EAB5-B2FA-466E-81AA-C569F3ECFE93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3D396049-2F85-4AB2-908A-43A10001C8CD}" type="pres">
      <dgm:prSet presAssocID="{599E3519-7375-4955-9803-4CEA43D9A0A0}" presName="sibTrans" presStyleCnt="0"/>
      <dgm:spPr/>
    </dgm:pt>
    <dgm:pt modelId="{105E5CE5-7641-41B3-9790-11C3603CD5A6}" type="pres">
      <dgm:prSet presAssocID="{5127A85F-53FC-47E6-B930-9B821ED9CB5D}" presName="compNode" presStyleCnt="0"/>
      <dgm:spPr/>
    </dgm:pt>
    <dgm:pt modelId="{F64177FB-0B6B-4096-A72F-CDB3DC3A0A37}" type="pres">
      <dgm:prSet presAssocID="{5127A85F-53FC-47E6-B930-9B821ED9CB5D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187B0BA-25AF-4828-8849-A3C09AEEDBE3}" type="pres">
      <dgm:prSet presAssocID="{5127A85F-53FC-47E6-B930-9B821ED9CB5D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Σπίτι"/>
        </a:ext>
      </dgm:extLst>
    </dgm:pt>
    <dgm:pt modelId="{2301179D-8D1B-48EF-A7B1-BE5D138CEDC8}" type="pres">
      <dgm:prSet presAssocID="{5127A85F-53FC-47E6-B930-9B821ED9CB5D}" presName="spaceRect" presStyleCnt="0"/>
      <dgm:spPr/>
    </dgm:pt>
    <dgm:pt modelId="{FA415967-43A7-413C-B919-D9D4F0AA9013}" type="pres">
      <dgm:prSet presAssocID="{5127A85F-53FC-47E6-B930-9B821ED9CB5D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B6411B35-36C6-49FD-81DE-172C38C1EF03}" type="pres">
      <dgm:prSet presAssocID="{2EF55342-FFE0-46A9-B13A-E7D875593B34}" presName="sibTrans" presStyleCnt="0"/>
      <dgm:spPr/>
    </dgm:pt>
    <dgm:pt modelId="{3482DA06-5204-482E-8C88-69966715F8F6}" type="pres">
      <dgm:prSet presAssocID="{85D4CF51-1529-4B25-A4E7-8931584EE589}" presName="compNode" presStyleCnt="0"/>
      <dgm:spPr/>
    </dgm:pt>
    <dgm:pt modelId="{AD329DEF-F38D-4E1C-A502-D5143AF8838F}" type="pres">
      <dgm:prSet presAssocID="{85D4CF51-1529-4B25-A4E7-8931584EE589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63BC083-48EB-4BC5-BD7C-7CC7967F3171}" type="pres">
      <dgm:prSet presAssocID="{85D4CF51-1529-4B25-A4E7-8931584EE589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CD6B02B-B089-4267-90D1-C7AD11751B85}" type="pres">
      <dgm:prSet presAssocID="{85D4CF51-1529-4B25-A4E7-8931584EE589}" presName="spaceRect" presStyleCnt="0"/>
      <dgm:spPr/>
    </dgm:pt>
    <dgm:pt modelId="{6BC5A0B4-9C77-4F73-937D-2BB56C595A96}" type="pres">
      <dgm:prSet presAssocID="{85D4CF51-1529-4B25-A4E7-8931584EE589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FF039FA-7391-4B82-A852-7EA80ADD7047}" type="presOf" srcId="{AC22E176-3AF2-479E-BEA1-904B43A63E85}" destId="{87C0E8A2-2F75-4B62-9890-674798301A8C}" srcOrd="0" destOrd="0" presId="urn:microsoft.com/office/officeart/2018/5/layout/IconLeafLabelList"/>
    <dgm:cxn modelId="{60F75583-20E3-4874-82B3-914DA2C64A4D}" srcId="{65C02322-D9ED-4144-89CE-FE452C4C0A69}" destId="{9A46EAB5-B2FA-466E-81AA-C569F3ECFE93}" srcOrd="1" destOrd="0" parTransId="{0D02224E-A0CA-4A03-A9B8-AC23CF8137BA}" sibTransId="{599E3519-7375-4955-9803-4CEA43D9A0A0}"/>
    <dgm:cxn modelId="{C050CEBB-3368-463A-ACEC-2E04E264CF93}" type="presOf" srcId="{85D4CF51-1529-4B25-A4E7-8931584EE589}" destId="{6BC5A0B4-9C77-4F73-937D-2BB56C595A96}" srcOrd="0" destOrd="0" presId="urn:microsoft.com/office/officeart/2018/5/layout/IconLeafLabelList"/>
    <dgm:cxn modelId="{1B4EAD92-9265-44C2-B7DD-2D6D1B6477CE}" srcId="{65C02322-D9ED-4144-89CE-FE452C4C0A69}" destId="{85D4CF51-1529-4B25-A4E7-8931584EE589}" srcOrd="3" destOrd="0" parTransId="{12462C19-D6A7-4A81-B53D-5711EF131AD0}" sibTransId="{FB9820EA-C09C-4A08-BAAE-D56DCC3EB0A8}"/>
    <dgm:cxn modelId="{53CCC4E1-02A3-4129-B52E-3531CF1B3784}" srcId="{65C02322-D9ED-4144-89CE-FE452C4C0A69}" destId="{5127A85F-53FC-47E6-B930-9B821ED9CB5D}" srcOrd="2" destOrd="0" parTransId="{84DBD495-CA41-4F77-88DF-84A67201A449}" sibTransId="{2EF55342-FFE0-46A9-B13A-E7D875593B34}"/>
    <dgm:cxn modelId="{27DDCB4F-DC12-4470-9134-6DA694CCA55E}" type="presOf" srcId="{65C02322-D9ED-4144-89CE-FE452C4C0A69}" destId="{BB896F33-7C2B-4D5E-9CD9-1DCFA30BEBAC}" srcOrd="0" destOrd="0" presId="urn:microsoft.com/office/officeart/2018/5/layout/IconLeafLabelList"/>
    <dgm:cxn modelId="{052D2736-FDE6-4966-BCCE-95EDE98DD72E}" srcId="{65C02322-D9ED-4144-89CE-FE452C4C0A69}" destId="{AC22E176-3AF2-479E-BEA1-904B43A63E85}" srcOrd="0" destOrd="0" parTransId="{E1A78AD2-EA23-4607-BB30-06247CEA4D1D}" sibTransId="{CB145324-97C4-4FFB-8AF9-EAD36754AEDE}"/>
    <dgm:cxn modelId="{613D10A6-8921-48F9-B576-8B37B9778E23}" type="presOf" srcId="{9A46EAB5-B2FA-466E-81AA-C569F3ECFE93}" destId="{EFF885D5-C1C2-49E1-9A3A-9E82FFBE796B}" srcOrd="0" destOrd="0" presId="urn:microsoft.com/office/officeart/2018/5/layout/IconLeafLabelList"/>
    <dgm:cxn modelId="{AA4FD580-8EB2-42F8-A969-47E2CD854A2F}" type="presOf" srcId="{5127A85F-53FC-47E6-B930-9B821ED9CB5D}" destId="{FA415967-43A7-413C-B919-D9D4F0AA9013}" srcOrd="0" destOrd="0" presId="urn:microsoft.com/office/officeart/2018/5/layout/IconLeafLabelList"/>
    <dgm:cxn modelId="{3E38950E-7FFB-45F8-8693-D5C002E0C82E}" type="presParOf" srcId="{BB896F33-7C2B-4D5E-9CD9-1DCFA30BEBAC}" destId="{C2226DD5-C020-48CB-983C-A9586282DB43}" srcOrd="0" destOrd="0" presId="urn:microsoft.com/office/officeart/2018/5/layout/IconLeafLabelList"/>
    <dgm:cxn modelId="{D52C794E-56B6-4905-8801-88197B1957E2}" type="presParOf" srcId="{C2226DD5-C020-48CB-983C-A9586282DB43}" destId="{A7B91C18-3B0D-49C3-90C5-539BF6553FEA}" srcOrd="0" destOrd="0" presId="urn:microsoft.com/office/officeart/2018/5/layout/IconLeafLabelList"/>
    <dgm:cxn modelId="{02B4AEDB-6B4C-4F13-AA5F-450D6F59F76B}" type="presParOf" srcId="{C2226DD5-C020-48CB-983C-A9586282DB43}" destId="{BC2E2CFE-691D-4741-AF0F-006D347B0A40}" srcOrd="1" destOrd="0" presId="urn:microsoft.com/office/officeart/2018/5/layout/IconLeafLabelList"/>
    <dgm:cxn modelId="{C938F157-230B-4F03-A273-56CD70E44430}" type="presParOf" srcId="{C2226DD5-C020-48CB-983C-A9586282DB43}" destId="{16CAB350-53AA-4096-BC96-1C1719E84D03}" srcOrd="2" destOrd="0" presId="urn:microsoft.com/office/officeart/2018/5/layout/IconLeafLabelList"/>
    <dgm:cxn modelId="{C3E1E71A-7F20-4CC9-8935-0599AB5620B1}" type="presParOf" srcId="{C2226DD5-C020-48CB-983C-A9586282DB43}" destId="{87C0E8A2-2F75-4B62-9890-674798301A8C}" srcOrd="3" destOrd="0" presId="urn:microsoft.com/office/officeart/2018/5/layout/IconLeafLabelList"/>
    <dgm:cxn modelId="{24C42A48-430D-47E2-8029-93B65557FC6A}" type="presParOf" srcId="{BB896F33-7C2B-4D5E-9CD9-1DCFA30BEBAC}" destId="{AA241653-A998-467F-A922-0F57211FF7A3}" srcOrd="1" destOrd="0" presId="urn:microsoft.com/office/officeart/2018/5/layout/IconLeafLabelList"/>
    <dgm:cxn modelId="{B90FC25C-A9F5-4901-BA3D-7C8C2A58F3C7}" type="presParOf" srcId="{BB896F33-7C2B-4D5E-9CD9-1DCFA30BEBAC}" destId="{23F972C3-1E5D-4B45-BFFF-A958BF649903}" srcOrd="2" destOrd="0" presId="urn:microsoft.com/office/officeart/2018/5/layout/IconLeafLabelList"/>
    <dgm:cxn modelId="{34F57755-76D4-49E9-BE94-38E1AD6E38E3}" type="presParOf" srcId="{23F972C3-1E5D-4B45-BFFF-A958BF649903}" destId="{F00E9167-88AA-4830-A2A6-F2D31CB2E2EF}" srcOrd="0" destOrd="0" presId="urn:microsoft.com/office/officeart/2018/5/layout/IconLeafLabelList"/>
    <dgm:cxn modelId="{72693845-D0B1-486B-9E23-9AC3FD0CBEFE}" type="presParOf" srcId="{23F972C3-1E5D-4B45-BFFF-A958BF649903}" destId="{AFE05A3E-5933-4A27-A73E-3FC41B7E9457}" srcOrd="1" destOrd="0" presId="urn:microsoft.com/office/officeart/2018/5/layout/IconLeafLabelList"/>
    <dgm:cxn modelId="{F0BE2C72-14C0-4DAF-AE50-6C35495EC795}" type="presParOf" srcId="{23F972C3-1E5D-4B45-BFFF-A958BF649903}" destId="{53B16331-BE86-4881-9A3D-BAE31F73CBD5}" srcOrd="2" destOrd="0" presId="urn:microsoft.com/office/officeart/2018/5/layout/IconLeafLabelList"/>
    <dgm:cxn modelId="{682655C4-6F2B-4DA3-9310-2CDE01F7489F}" type="presParOf" srcId="{23F972C3-1E5D-4B45-BFFF-A958BF649903}" destId="{EFF885D5-C1C2-49E1-9A3A-9E82FFBE796B}" srcOrd="3" destOrd="0" presId="urn:microsoft.com/office/officeart/2018/5/layout/IconLeafLabelList"/>
    <dgm:cxn modelId="{4CA5B8EB-A2FF-4C73-8714-27D6FDDEA79F}" type="presParOf" srcId="{BB896F33-7C2B-4D5E-9CD9-1DCFA30BEBAC}" destId="{3D396049-2F85-4AB2-908A-43A10001C8CD}" srcOrd="3" destOrd="0" presId="urn:microsoft.com/office/officeart/2018/5/layout/IconLeafLabelList"/>
    <dgm:cxn modelId="{71228970-BD97-4168-B7CF-E995E2D81DE8}" type="presParOf" srcId="{BB896F33-7C2B-4D5E-9CD9-1DCFA30BEBAC}" destId="{105E5CE5-7641-41B3-9790-11C3603CD5A6}" srcOrd="4" destOrd="0" presId="urn:microsoft.com/office/officeart/2018/5/layout/IconLeafLabelList"/>
    <dgm:cxn modelId="{1A0B7FC2-ED79-48D0-99E6-FDB40054BCBF}" type="presParOf" srcId="{105E5CE5-7641-41B3-9790-11C3603CD5A6}" destId="{F64177FB-0B6B-4096-A72F-CDB3DC3A0A37}" srcOrd="0" destOrd="0" presId="urn:microsoft.com/office/officeart/2018/5/layout/IconLeafLabelList"/>
    <dgm:cxn modelId="{BD58A76A-C735-4A2B-A0EA-6AAAC995A1FC}" type="presParOf" srcId="{105E5CE5-7641-41B3-9790-11C3603CD5A6}" destId="{0187B0BA-25AF-4828-8849-A3C09AEEDBE3}" srcOrd="1" destOrd="0" presId="urn:microsoft.com/office/officeart/2018/5/layout/IconLeafLabelList"/>
    <dgm:cxn modelId="{54C1F910-0A6E-41FC-8524-895F3EAF473E}" type="presParOf" srcId="{105E5CE5-7641-41B3-9790-11C3603CD5A6}" destId="{2301179D-8D1B-48EF-A7B1-BE5D138CEDC8}" srcOrd="2" destOrd="0" presId="urn:microsoft.com/office/officeart/2018/5/layout/IconLeafLabelList"/>
    <dgm:cxn modelId="{6257AADE-F2AC-45BE-9BE1-75D0B6545D1C}" type="presParOf" srcId="{105E5CE5-7641-41B3-9790-11C3603CD5A6}" destId="{FA415967-43A7-413C-B919-D9D4F0AA9013}" srcOrd="3" destOrd="0" presId="urn:microsoft.com/office/officeart/2018/5/layout/IconLeafLabelList"/>
    <dgm:cxn modelId="{3EA2D4D2-C302-4E32-A448-8433777E47E6}" type="presParOf" srcId="{BB896F33-7C2B-4D5E-9CD9-1DCFA30BEBAC}" destId="{B6411B35-36C6-49FD-81DE-172C38C1EF03}" srcOrd="5" destOrd="0" presId="urn:microsoft.com/office/officeart/2018/5/layout/IconLeafLabelList"/>
    <dgm:cxn modelId="{64A08E40-42A8-441E-B7CD-0EB22D76A0F4}" type="presParOf" srcId="{BB896F33-7C2B-4D5E-9CD9-1DCFA30BEBAC}" destId="{3482DA06-5204-482E-8C88-69966715F8F6}" srcOrd="6" destOrd="0" presId="urn:microsoft.com/office/officeart/2018/5/layout/IconLeafLabelList"/>
    <dgm:cxn modelId="{DDF5D5A0-10B1-4AA8-9B48-F1EC5D30739D}" type="presParOf" srcId="{3482DA06-5204-482E-8C88-69966715F8F6}" destId="{AD329DEF-F38D-4E1C-A502-D5143AF8838F}" srcOrd="0" destOrd="0" presId="urn:microsoft.com/office/officeart/2018/5/layout/IconLeafLabelList"/>
    <dgm:cxn modelId="{3CCC135B-D220-48A1-BA7F-F3EFB9E26B15}" type="presParOf" srcId="{3482DA06-5204-482E-8C88-69966715F8F6}" destId="{963BC083-48EB-4BC5-BD7C-7CC7967F3171}" srcOrd="1" destOrd="0" presId="urn:microsoft.com/office/officeart/2018/5/layout/IconLeafLabelList"/>
    <dgm:cxn modelId="{1939952D-1E47-4F3C-B937-7DA1AA92577B}" type="presParOf" srcId="{3482DA06-5204-482E-8C88-69966715F8F6}" destId="{DCD6B02B-B089-4267-90D1-C7AD11751B85}" srcOrd="2" destOrd="0" presId="urn:microsoft.com/office/officeart/2018/5/layout/IconLeafLabelList"/>
    <dgm:cxn modelId="{86949D8E-F401-4230-ACBE-A69FC5711D44}" type="presParOf" srcId="{3482DA06-5204-482E-8C88-69966715F8F6}" destId="{6BC5A0B4-9C77-4F73-937D-2BB56C595A9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011474-6C9A-4BCA-A742-7BC744170F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D8A510-D8D4-435B-A250-AB6BC52524EB}">
      <dgm:prSet/>
      <dgm:spPr/>
      <dgm:t>
        <a:bodyPr/>
        <a:lstStyle/>
        <a:p>
          <a:r>
            <a:rPr lang="en-US" dirty="0" err="1"/>
            <a:t>Trikala</a:t>
          </a:r>
          <a:r>
            <a:rPr lang="en-US" dirty="0"/>
            <a:t> sits at the heart of the Greek </a:t>
          </a:r>
          <a:r>
            <a:rPr lang="en-US" dirty="0" smtClean="0"/>
            <a:t>mainland</a:t>
          </a:r>
          <a:endParaRPr lang="en-US" dirty="0"/>
        </a:p>
      </dgm:t>
    </dgm:pt>
    <dgm:pt modelId="{97CEB2FA-1D5E-4888-93CB-75F015887D13}" type="parTrans" cxnId="{3070ED37-D54B-4823-BB67-5AFABC7F76A1}">
      <dgm:prSet/>
      <dgm:spPr/>
      <dgm:t>
        <a:bodyPr/>
        <a:lstStyle/>
        <a:p>
          <a:endParaRPr lang="en-US"/>
        </a:p>
      </dgm:t>
    </dgm:pt>
    <dgm:pt modelId="{D5FC2D94-F809-491E-B98D-1972476EF2B1}" type="sibTrans" cxnId="{3070ED37-D54B-4823-BB67-5AFABC7F76A1}">
      <dgm:prSet/>
      <dgm:spPr/>
      <dgm:t>
        <a:bodyPr/>
        <a:lstStyle/>
        <a:p>
          <a:endParaRPr lang="en-US"/>
        </a:p>
      </dgm:t>
    </dgm:pt>
    <dgm:pt modelId="{4E88D6D5-47A9-45A1-8238-7EC8A3319581}">
      <dgm:prSet/>
      <dgm:spPr/>
      <dgm:t>
        <a:bodyPr/>
        <a:lstStyle/>
        <a:p>
          <a:r>
            <a:rPr lang="en-US" dirty="0" smtClean="0"/>
            <a:t>Region </a:t>
          </a:r>
          <a:r>
            <a:rPr lang="en-US" dirty="0"/>
            <a:t>of Thessaly </a:t>
          </a:r>
        </a:p>
      </dgm:t>
    </dgm:pt>
    <dgm:pt modelId="{F4908D5A-0558-4738-A22E-65FE9BD37FF2}" type="parTrans" cxnId="{2D3DE0D0-F5A2-4588-94F1-D73D8DDF5867}">
      <dgm:prSet/>
      <dgm:spPr/>
      <dgm:t>
        <a:bodyPr/>
        <a:lstStyle/>
        <a:p>
          <a:endParaRPr lang="en-US"/>
        </a:p>
      </dgm:t>
    </dgm:pt>
    <dgm:pt modelId="{7AC5D2DA-CFA6-4B72-8B48-97809070AFF3}" type="sibTrans" cxnId="{2D3DE0D0-F5A2-4588-94F1-D73D8DDF5867}">
      <dgm:prSet/>
      <dgm:spPr/>
      <dgm:t>
        <a:bodyPr/>
        <a:lstStyle/>
        <a:p>
          <a:endParaRPr lang="en-US"/>
        </a:p>
      </dgm:t>
    </dgm:pt>
    <dgm:pt modelId="{AEB135B8-F4B2-440D-9AC0-0BBBDBE440B4}">
      <dgm:prSet/>
      <dgm:spPr/>
      <dgm:t>
        <a:bodyPr/>
        <a:lstStyle/>
        <a:p>
          <a:r>
            <a:rPr lang="en-US"/>
            <a:t>Greece’s “first digital city”</a:t>
          </a:r>
        </a:p>
      </dgm:t>
    </dgm:pt>
    <dgm:pt modelId="{93446748-BF46-4876-A8A3-0EE043535D7B}" type="parTrans" cxnId="{F1259868-8DA4-4056-855A-FEA5C810533C}">
      <dgm:prSet/>
      <dgm:spPr/>
      <dgm:t>
        <a:bodyPr/>
        <a:lstStyle/>
        <a:p>
          <a:endParaRPr lang="en-US"/>
        </a:p>
      </dgm:t>
    </dgm:pt>
    <dgm:pt modelId="{C3C288C4-5487-4FB5-9C4F-2B4F371CC3BB}" type="sibTrans" cxnId="{F1259868-8DA4-4056-855A-FEA5C810533C}">
      <dgm:prSet/>
      <dgm:spPr/>
      <dgm:t>
        <a:bodyPr/>
        <a:lstStyle/>
        <a:p>
          <a:endParaRPr lang="en-US"/>
        </a:p>
      </dgm:t>
    </dgm:pt>
    <dgm:pt modelId="{ADC31791-7DFA-4B74-9234-020A46923BB8}">
      <dgm:prSet/>
      <dgm:spPr/>
      <dgm:t>
        <a:bodyPr/>
        <a:lstStyle/>
        <a:p>
          <a:r>
            <a:rPr lang="en-US" dirty="0"/>
            <a:t>‘Smart </a:t>
          </a:r>
          <a:r>
            <a:rPr lang="en-US" dirty="0" err="1"/>
            <a:t>Trikala</a:t>
          </a:r>
          <a:r>
            <a:rPr lang="en-US" dirty="0"/>
            <a:t>’=  a wide range of digital </a:t>
          </a:r>
          <a:r>
            <a:rPr lang="en-US" dirty="0" smtClean="0"/>
            <a:t>solutions </a:t>
          </a:r>
          <a:endParaRPr lang="en-US" dirty="0"/>
        </a:p>
      </dgm:t>
    </dgm:pt>
    <dgm:pt modelId="{F2857607-D758-4549-A002-79F34C51664B}" type="parTrans" cxnId="{C267A229-D2BE-437A-8005-9E3F813AA6B4}">
      <dgm:prSet/>
      <dgm:spPr/>
      <dgm:t>
        <a:bodyPr/>
        <a:lstStyle/>
        <a:p>
          <a:endParaRPr lang="en-US"/>
        </a:p>
      </dgm:t>
    </dgm:pt>
    <dgm:pt modelId="{F7E2FDD5-A570-4AC8-8433-1409B344E7CE}" type="sibTrans" cxnId="{C267A229-D2BE-437A-8005-9E3F813AA6B4}">
      <dgm:prSet/>
      <dgm:spPr/>
      <dgm:t>
        <a:bodyPr/>
        <a:lstStyle/>
        <a:p>
          <a:endParaRPr lang="en-US"/>
        </a:p>
      </dgm:t>
    </dgm:pt>
    <dgm:pt modelId="{1865A34E-BA4C-41DA-ACCE-F482E66452C9}">
      <dgm:prSet/>
      <dgm:spPr/>
      <dgm:t>
        <a:bodyPr/>
        <a:lstStyle/>
        <a:p>
          <a:r>
            <a:rPr lang="en-US" dirty="0" smtClean="0"/>
            <a:t>The </a:t>
          </a:r>
          <a:r>
            <a:rPr lang="en-US" dirty="0"/>
            <a:t>city has performed highly in terms of innovation results</a:t>
          </a:r>
        </a:p>
      </dgm:t>
    </dgm:pt>
    <dgm:pt modelId="{2495FF80-25F7-4926-8CD2-1B0634BEDD00}" type="parTrans" cxnId="{1C86ADBE-2609-43FD-987C-9E3497C9C33F}">
      <dgm:prSet/>
      <dgm:spPr/>
      <dgm:t>
        <a:bodyPr/>
        <a:lstStyle/>
        <a:p>
          <a:endParaRPr lang="en-US"/>
        </a:p>
      </dgm:t>
    </dgm:pt>
    <dgm:pt modelId="{AF107510-6D16-4E98-92D7-2F80DE3F77C1}" type="sibTrans" cxnId="{1C86ADBE-2609-43FD-987C-9E3497C9C33F}">
      <dgm:prSet/>
      <dgm:spPr/>
      <dgm:t>
        <a:bodyPr/>
        <a:lstStyle/>
        <a:p>
          <a:endParaRPr lang="en-US"/>
        </a:p>
      </dgm:t>
    </dgm:pt>
    <dgm:pt modelId="{93A56F52-801D-48E5-912E-365060876013}" type="pres">
      <dgm:prSet presAssocID="{EE011474-6C9A-4BCA-A742-7BC744170F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D9914BA-FF00-4B5D-B999-E488C0291ACB}" type="pres">
      <dgm:prSet presAssocID="{A1D8A510-D8D4-435B-A250-AB6BC52524E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D929778-14D8-4B37-AB6E-D00E14085ACD}" type="pres">
      <dgm:prSet presAssocID="{D5FC2D94-F809-491E-B98D-1972476EF2B1}" presName="spacer" presStyleCnt="0"/>
      <dgm:spPr/>
    </dgm:pt>
    <dgm:pt modelId="{7032CE8E-F70C-4261-BC9E-358159CC1B8E}" type="pres">
      <dgm:prSet presAssocID="{4E88D6D5-47A9-45A1-8238-7EC8A331958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A35D79-BD67-4D6C-81AC-6A53B687214A}" type="pres">
      <dgm:prSet presAssocID="{7AC5D2DA-CFA6-4B72-8B48-97809070AFF3}" presName="spacer" presStyleCnt="0"/>
      <dgm:spPr/>
    </dgm:pt>
    <dgm:pt modelId="{8DB6A809-B9B1-4416-B8D5-93B90B11E67F}" type="pres">
      <dgm:prSet presAssocID="{AEB135B8-F4B2-440D-9AC0-0BBBDBE440B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84764C-4CB7-4336-891C-9C19B2E0FA0E}" type="pres">
      <dgm:prSet presAssocID="{C3C288C4-5487-4FB5-9C4F-2B4F371CC3BB}" presName="spacer" presStyleCnt="0"/>
      <dgm:spPr/>
    </dgm:pt>
    <dgm:pt modelId="{C28370F4-46B1-41F0-89B3-D0974AD25F73}" type="pres">
      <dgm:prSet presAssocID="{ADC31791-7DFA-4B74-9234-020A46923BB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8ADC8B-1208-4435-A9D1-490D1BD23BA1}" type="pres">
      <dgm:prSet presAssocID="{F7E2FDD5-A570-4AC8-8433-1409B344E7CE}" presName="spacer" presStyleCnt="0"/>
      <dgm:spPr/>
    </dgm:pt>
    <dgm:pt modelId="{6AF5E8C1-BD25-4161-8686-C0947B0714E9}" type="pres">
      <dgm:prSet presAssocID="{1865A34E-BA4C-41DA-ACCE-F482E66452C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A6B1D03-C4D7-4BAC-9881-91E65D387F9D}" type="presOf" srcId="{4E88D6D5-47A9-45A1-8238-7EC8A3319581}" destId="{7032CE8E-F70C-4261-BC9E-358159CC1B8E}" srcOrd="0" destOrd="0" presId="urn:microsoft.com/office/officeart/2005/8/layout/vList2"/>
    <dgm:cxn modelId="{CC128218-6966-424B-A498-28619568BDC4}" type="presOf" srcId="{AEB135B8-F4B2-440D-9AC0-0BBBDBE440B4}" destId="{8DB6A809-B9B1-4416-B8D5-93B90B11E67F}" srcOrd="0" destOrd="0" presId="urn:microsoft.com/office/officeart/2005/8/layout/vList2"/>
    <dgm:cxn modelId="{3357C9B3-610E-4F9A-8DEF-C01FC9309456}" type="presOf" srcId="{1865A34E-BA4C-41DA-ACCE-F482E66452C9}" destId="{6AF5E8C1-BD25-4161-8686-C0947B0714E9}" srcOrd="0" destOrd="0" presId="urn:microsoft.com/office/officeart/2005/8/layout/vList2"/>
    <dgm:cxn modelId="{E6B47EE5-B1BD-40D3-88D7-A151C2A10E89}" type="presOf" srcId="{A1D8A510-D8D4-435B-A250-AB6BC52524EB}" destId="{4D9914BA-FF00-4B5D-B999-E488C0291ACB}" srcOrd="0" destOrd="0" presId="urn:microsoft.com/office/officeart/2005/8/layout/vList2"/>
    <dgm:cxn modelId="{1C86ADBE-2609-43FD-987C-9E3497C9C33F}" srcId="{EE011474-6C9A-4BCA-A742-7BC744170F47}" destId="{1865A34E-BA4C-41DA-ACCE-F482E66452C9}" srcOrd="4" destOrd="0" parTransId="{2495FF80-25F7-4926-8CD2-1B0634BEDD00}" sibTransId="{AF107510-6D16-4E98-92D7-2F80DE3F77C1}"/>
    <dgm:cxn modelId="{2D3DE0D0-F5A2-4588-94F1-D73D8DDF5867}" srcId="{EE011474-6C9A-4BCA-A742-7BC744170F47}" destId="{4E88D6D5-47A9-45A1-8238-7EC8A3319581}" srcOrd="1" destOrd="0" parTransId="{F4908D5A-0558-4738-A22E-65FE9BD37FF2}" sibTransId="{7AC5D2DA-CFA6-4B72-8B48-97809070AFF3}"/>
    <dgm:cxn modelId="{8FB1F536-E07E-48D0-9233-C6C6F495D82F}" type="presOf" srcId="{ADC31791-7DFA-4B74-9234-020A46923BB8}" destId="{C28370F4-46B1-41F0-89B3-D0974AD25F73}" srcOrd="0" destOrd="0" presId="urn:microsoft.com/office/officeart/2005/8/layout/vList2"/>
    <dgm:cxn modelId="{3070ED37-D54B-4823-BB67-5AFABC7F76A1}" srcId="{EE011474-6C9A-4BCA-A742-7BC744170F47}" destId="{A1D8A510-D8D4-435B-A250-AB6BC52524EB}" srcOrd="0" destOrd="0" parTransId="{97CEB2FA-1D5E-4888-93CB-75F015887D13}" sibTransId="{D5FC2D94-F809-491E-B98D-1972476EF2B1}"/>
    <dgm:cxn modelId="{C267A229-D2BE-437A-8005-9E3F813AA6B4}" srcId="{EE011474-6C9A-4BCA-A742-7BC744170F47}" destId="{ADC31791-7DFA-4B74-9234-020A46923BB8}" srcOrd="3" destOrd="0" parTransId="{F2857607-D758-4549-A002-79F34C51664B}" sibTransId="{F7E2FDD5-A570-4AC8-8433-1409B344E7CE}"/>
    <dgm:cxn modelId="{F1259868-8DA4-4056-855A-FEA5C810533C}" srcId="{EE011474-6C9A-4BCA-A742-7BC744170F47}" destId="{AEB135B8-F4B2-440D-9AC0-0BBBDBE440B4}" srcOrd="2" destOrd="0" parTransId="{93446748-BF46-4876-A8A3-0EE043535D7B}" sibTransId="{C3C288C4-5487-4FB5-9C4F-2B4F371CC3BB}"/>
    <dgm:cxn modelId="{0B35ECAF-220B-4855-9594-94C36A465AFB}" type="presOf" srcId="{EE011474-6C9A-4BCA-A742-7BC744170F47}" destId="{93A56F52-801D-48E5-912E-365060876013}" srcOrd="0" destOrd="0" presId="urn:microsoft.com/office/officeart/2005/8/layout/vList2"/>
    <dgm:cxn modelId="{70E326CE-E95C-4CE3-8E0D-68AF919F169C}" type="presParOf" srcId="{93A56F52-801D-48E5-912E-365060876013}" destId="{4D9914BA-FF00-4B5D-B999-E488C0291ACB}" srcOrd="0" destOrd="0" presId="urn:microsoft.com/office/officeart/2005/8/layout/vList2"/>
    <dgm:cxn modelId="{D75F091A-AA52-42D8-BA6C-5D1B4487022D}" type="presParOf" srcId="{93A56F52-801D-48E5-912E-365060876013}" destId="{1D929778-14D8-4B37-AB6E-D00E14085ACD}" srcOrd="1" destOrd="0" presId="urn:microsoft.com/office/officeart/2005/8/layout/vList2"/>
    <dgm:cxn modelId="{2D7D2927-527D-4255-923D-6EDCE7191252}" type="presParOf" srcId="{93A56F52-801D-48E5-912E-365060876013}" destId="{7032CE8E-F70C-4261-BC9E-358159CC1B8E}" srcOrd="2" destOrd="0" presId="urn:microsoft.com/office/officeart/2005/8/layout/vList2"/>
    <dgm:cxn modelId="{6AC0E196-6C91-4819-9C2F-1D2E1D6D361F}" type="presParOf" srcId="{93A56F52-801D-48E5-912E-365060876013}" destId="{F0A35D79-BD67-4D6C-81AC-6A53B687214A}" srcOrd="3" destOrd="0" presId="urn:microsoft.com/office/officeart/2005/8/layout/vList2"/>
    <dgm:cxn modelId="{8D9D09A2-E538-4FA4-8ECE-F9852A5F4370}" type="presParOf" srcId="{93A56F52-801D-48E5-912E-365060876013}" destId="{8DB6A809-B9B1-4416-B8D5-93B90B11E67F}" srcOrd="4" destOrd="0" presId="urn:microsoft.com/office/officeart/2005/8/layout/vList2"/>
    <dgm:cxn modelId="{DAB2A38A-D52B-4986-AC61-2910236D68DB}" type="presParOf" srcId="{93A56F52-801D-48E5-912E-365060876013}" destId="{7A84764C-4CB7-4336-891C-9C19B2E0FA0E}" srcOrd="5" destOrd="0" presId="urn:microsoft.com/office/officeart/2005/8/layout/vList2"/>
    <dgm:cxn modelId="{C81687D4-AB76-49CD-8D20-E81528EDE60D}" type="presParOf" srcId="{93A56F52-801D-48E5-912E-365060876013}" destId="{C28370F4-46B1-41F0-89B3-D0974AD25F73}" srcOrd="6" destOrd="0" presId="urn:microsoft.com/office/officeart/2005/8/layout/vList2"/>
    <dgm:cxn modelId="{1C05FD44-5F34-41BC-8C98-3F4F6D194B83}" type="presParOf" srcId="{93A56F52-801D-48E5-912E-365060876013}" destId="{0E8ADC8B-1208-4435-A9D1-490D1BD23BA1}" srcOrd="7" destOrd="0" presId="urn:microsoft.com/office/officeart/2005/8/layout/vList2"/>
    <dgm:cxn modelId="{976C5539-7773-4AC3-83A4-CDAD6E8922D1}" type="presParOf" srcId="{93A56F52-801D-48E5-912E-365060876013}" destId="{6AF5E8C1-BD25-4161-8686-C0947B0714E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05218B-25FC-4618-B06C-09C7A090E69A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6A110E-A593-4A35-B618-F38D7D75696F}">
      <dgm:prSet custT="1"/>
      <dgm:spPr/>
      <dgm:t>
        <a:bodyPr/>
        <a:lstStyle/>
        <a:p>
          <a:r>
            <a:rPr lang="en-US" sz="1400" dirty="0"/>
            <a:t>e-</a:t>
          </a:r>
          <a:r>
            <a:rPr lang="en-US" sz="1400" dirty="0" err="1"/>
            <a:t>trikala</a:t>
          </a:r>
          <a:r>
            <a:rPr lang="en-US" sz="1400" dirty="0"/>
            <a:t>=offers a range of applications for the citizens-strengthens </a:t>
          </a:r>
          <a:r>
            <a:rPr lang="en-US" sz="1400" dirty="0">
              <a:solidFill>
                <a:srgbClr val="FF0000"/>
              </a:solidFill>
            </a:rPr>
            <a:t>the participation of the citizens in critical decisions-free </a:t>
          </a:r>
          <a:r>
            <a:rPr lang="en-US" sz="1400" dirty="0"/>
            <a:t>access to internet—a wide set of electronic services</a:t>
          </a:r>
        </a:p>
      </dgm:t>
    </dgm:pt>
    <dgm:pt modelId="{06B43C63-FA32-4E36-A802-59EB4F65F8AD}" type="parTrans" cxnId="{172A8D15-347C-4539-8747-C705C2D153FE}">
      <dgm:prSet/>
      <dgm:spPr/>
      <dgm:t>
        <a:bodyPr/>
        <a:lstStyle/>
        <a:p>
          <a:endParaRPr lang="en-US" sz="1800"/>
        </a:p>
      </dgm:t>
    </dgm:pt>
    <dgm:pt modelId="{7060293E-DCAD-424B-8320-615BAE8DB974}" type="sibTrans" cxnId="{172A8D15-347C-4539-8747-C705C2D153FE}">
      <dgm:prSet custT="1"/>
      <dgm:spPr/>
      <dgm:t>
        <a:bodyPr/>
        <a:lstStyle/>
        <a:p>
          <a:endParaRPr lang="en-US" sz="500"/>
        </a:p>
      </dgm:t>
    </dgm:pt>
    <dgm:pt modelId="{7B65F30E-F409-44C2-8CA1-059D5F6BFB8C}">
      <dgm:prSet custT="1"/>
      <dgm:spPr/>
      <dgm:t>
        <a:bodyPr/>
        <a:lstStyle/>
        <a:p>
          <a:r>
            <a:rPr lang="en-US" sz="1600" dirty="0" err="1"/>
            <a:t>telepronoia</a:t>
          </a:r>
          <a:r>
            <a:rPr lang="en-US" sz="1600" dirty="0"/>
            <a:t>=telematics to </a:t>
          </a:r>
          <a:r>
            <a:rPr lang="en-US" sz="1600" dirty="0" smtClean="0">
              <a:solidFill>
                <a:srgbClr val="FF0000"/>
              </a:solidFill>
            </a:rPr>
            <a:t>support </a:t>
          </a:r>
          <a:r>
            <a:rPr lang="en-US" sz="1600" dirty="0">
              <a:solidFill>
                <a:srgbClr val="FF0000"/>
              </a:solidFill>
            </a:rPr>
            <a:t>the elderly, disabled, people with chronic diseases</a:t>
          </a:r>
          <a:r>
            <a:rPr lang="en-US" sz="1600" dirty="0"/>
            <a:t>, vulnerable citizens </a:t>
          </a:r>
          <a:r>
            <a:rPr lang="en-US" sz="1600" dirty="0" smtClean="0"/>
            <a:t>e.tc.</a:t>
          </a:r>
          <a:endParaRPr lang="en-US" sz="1600" dirty="0"/>
        </a:p>
      </dgm:t>
    </dgm:pt>
    <dgm:pt modelId="{8AA57D42-ECD8-4363-B883-E319DDB80724}" type="parTrans" cxnId="{494A3884-E954-49EF-8D53-8E435B95585A}">
      <dgm:prSet/>
      <dgm:spPr/>
      <dgm:t>
        <a:bodyPr/>
        <a:lstStyle/>
        <a:p>
          <a:endParaRPr lang="en-US" sz="1800"/>
        </a:p>
      </dgm:t>
    </dgm:pt>
    <dgm:pt modelId="{C99AEF39-BAB8-4DAA-9A39-A21D824AD6AB}" type="sibTrans" cxnId="{494A3884-E954-49EF-8D53-8E435B95585A}">
      <dgm:prSet custT="1"/>
      <dgm:spPr/>
      <dgm:t>
        <a:bodyPr/>
        <a:lstStyle/>
        <a:p>
          <a:endParaRPr lang="en-US" sz="500"/>
        </a:p>
      </dgm:t>
    </dgm:pt>
    <dgm:pt modelId="{51DF3AEB-C99E-4845-885C-BD4D8FD49EE5}">
      <dgm:prSet custT="1"/>
      <dgm:spPr/>
      <dgm:t>
        <a:bodyPr/>
        <a:lstStyle/>
        <a:p>
          <a:r>
            <a:rPr lang="en-US" sz="1600" dirty="0"/>
            <a:t>ISIEMD=smart system of </a:t>
          </a:r>
          <a:r>
            <a:rPr lang="en-US" sz="1600" dirty="0">
              <a:solidFill>
                <a:srgbClr val="FF0000"/>
              </a:solidFill>
            </a:rPr>
            <a:t>smart homes towards independent living </a:t>
          </a:r>
          <a:r>
            <a:rPr lang="en-US" sz="1600" dirty="0"/>
            <a:t>and personal care of the elderly with </a:t>
          </a:r>
          <a:r>
            <a:rPr lang="en-US" sz="1600" dirty="0" smtClean="0"/>
            <a:t>dementia</a:t>
          </a:r>
          <a:endParaRPr lang="en-US" sz="1600" dirty="0"/>
        </a:p>
      </dgm:t>
    </dgm:pt>
    <dgm:pt modelId="{493EFB5E-65CA-4F7A-9D40-50174691C4EF}" type="parTrans" cxnId="{343602A6-E02A-44BF-9A87-59A7C8DC6A9C}">
      <dgm:prSet/>
      <dgm:spPr/>
      <dgm:t>
        <a:bodyPr/>
        <a:lstStyle/>
        <a:p>
          <a:endParaRPr lang="en-US" sz="1800"/>
        </a:p>
      </dgm:t>
    </dgm:pt>
    <dgm:pt modelId="{8989B8BF-78FF-4A07-87F0-587BB0FEBE66}" type="sibTrans" cxnId="{343602A6-E02A-44BF-9A87-59A7C8DC6A9C}">
      <dgm:prSet custT="1"/>
      <dgm:spPr/>
      <dgm:t>
        <a:bodyPr/>
        <a:lstStyle/>
        <a:p>
          <a:endParaRPr lang="en-US" sz="500"/>
        </a:p>
      </dgm:t>
    </dgm:pt>
    <dgm:pt modelId="{6C733805-8415-4DAD-A3CC-61B7960F7D0D}">
      <dgm:prSet custT="1"/>
      <dgm:spPr/>
      <dgm:t>
        <a:bodyPr/>
        <a:lstStyle/>
        <a:p>
          <a:r>
            <a:rPr lang="en-US" sz="1200" b="1" dirty="0">
              <a:solidFill>
                <a:srgbClr val="FF0000"/>
              </a:solidFill>
            </a:rPr>
            <a:t>Tele-care services to patients with chronic diseases for free </a:t>
          </a:r>
          <a:r>
            <a:rPr lang="en-US" sz="1200" dirty="0"/>
            <a:t>via the </a:t>
          </a:r>
          <a:r>
            <a:rPr lang="en-US" sz="1200" dirty="0" err="1"/>
            <a:t>Telecare</a:t>
          </a:r>
          <a:r>
            <a:rPr lang="en-US" sz="1200" dirty="0"/>
            <a:t> Center with mobile </a:t>
          </a:r>
          <a:r>
            <a:rPr lang="en-US" sz="1200" dirty="0" err="1"/>
            <a:t>tele</a:t>
          </a:r>
          <a:r>
            <a:rPr lang="en-US" sz="1200" dirty="0"/>
            <a:t>-cardiograph, </a:t>
          </a:r>
          <a:r>
            <a:rPr lang="en-US" sz="1200" dirty="0" err="1"/>
            <a:t>tele</a:t>
          </a:r>
          <a:r>
            <a:rPr lang="en-US" sz="1200" dirty="0"/>
            <a:t>-blood pressure monitor and others---sends </a:t>
          </a:r>
          <a:r>
            <a:rPr lang="en-US" sz="1200" dirty="0" smtClean="0"/>
            <a:t> </a:t>
          </a:r>
          <a:r>
            <a:rPr lang="en-US" sz="1200" dirty="0"/>
            <a:t>data to the competent doctor of </a:t>
          </a:r>
          <a:r>
            <a:rPr lang="en-US" sz="1200" dirty="0" smtClean="0"/>
            <a:t>Larissa’s </a:t>
          </a:r>
          <a:r>
            <a:rPr lang="en-US" sz="1200" dirty="0"/>
            <a:t>University Hospital (which is close). </a:t>
          </a:r>
        </a:p>
      </dgm:t>
    </dgm:pt>
    <dgm:pt modelId="{11FB3D1D-421C-46FF-94A4-A639C22C4BBA}" type="parTrans" cxnId="{B4238420-E3B9-4B60-AB05-CCB715073BFA}">
      <dgm:prSet/>
      <dgm:spPr/>
      <dgm:t>
        <a:bodyPr/>
        <a:lstStyle/>
        <a:p>
          <a:endParaRPr lang="en-US" sz="1800"/>
        </a:p>
      </dgm:t>
    </dgm:pt>
    <dgm:pt modelId="{0DDFE3EE-F19F-4ED7-8F3D-438180A9B1E0}" type="sibTrans" cxnId="{B4238420-E3B9-4B60-AB05-CCB715073BFA}">
      <dgm:prSet custT="1"/>
      <dgm:spPr/>
      <dgm:t>
        <a:bodyPr/>
        <a:lstStyle/>
        <a:p>
          <a:endParaRPr lang="en-US" sz="500"/>
        </a:p>
      </dgm:t>
    </dgm:pt>
    <dgm:pt modelId="{E1D7599C-71BC-4D63-A1F6-0F962FFD014C}">
      <dgm:prSet custT="1"/>
      <dgm:spPr/>
      <dgm:t>
        <a:bodyPr/>
        <a:lstStyle/>
        <a:p>
          <a:r>
            <a:rPr lang="en-US" sz="1800" dirty="0"/>
            <a:t>e-dialogue (finalist project for the European </a:t>
          </a:r>
          <a:r>
            <a:rPr lang="en-US" sz="1800" dirty="0" smtClean="0"/>
            <a:t>e-Government </a:t>
          </a:r>
          <a:r>
            <a:rPr lang="en-US" sz="1800" dirty="0"/>
            <a:t>awards 2009 in Malmo</a:t>
          </a:r>
          <a:r>
            <a:rPr lang="en-US" sz="1400" dirty="0"/>
            <a:t>)</a:t>
          </a:r>
        </a:p>
      </dgm:t>
    </dgm:pt>
    <dgm:pt modelId="{D414ACF3-C05E-4197-AFD2-76F399EF196F}" type="parTrans" cxnId="{522AC39A-3D1E-4C6F-A77E-2A81253F4563}">
      <dgm:prSet/>
      <dgm:spPr/>
      <dgm:t>
        <a:bodyPr/>
        <a:lstStyle/>
        <a:p>
          <a:endParaRPr lang="en-US" sz="1800"/>
        </a:p>
      </dgm:t>
    </dgm:pt>
    <dgm:pt modelId="{032587B5-E000-4981-AB30-2ADC1BE93426}" type="sibTrans" cxnId="{522AC39A-3D1E-4C6F-A77E-2A81253F4563}">
      <dgm:prSet custT="1"/>
      <dgm:spPr/>
      <dgm:t>
        <a:bodyPr/>
        <a:lstStyle/>
        <a:p>
          <a:endParaRPr lang="en-US" sz="500"/>
        </a:p>
      </dgm:t>
    </dgm:pt>
    <dgm:pt modelId="{7D212D2F-AFB8-4400-B8A1-0C73334793EE}">
      <dgm:prSet custT="1"/>
      <dgm:spPr/>
      <dgm:t>
        <a:bodyPr/>
        <a:lstStyle/>
        <a:p>
          <a:r>
            <a:rPr lang="en-US" sz="1800" dirty="0" err="1" smtClean="0"/>
            <a:t>Trikala</a:t>
          </a:r>
          <a:r>
            <a:rPr lang="en-US" sz="1800" dirty="0" smtClean="0"/>
            <a:t> </a:t>
          </a:r>
          <a:r>
            <a:rPr lang="en-US" sz="1800" dirty="0"/>
            <a:t>tourism-services for the tourists</a:t>
          </a:r>
        </a:p>
      </dgm:t>
    </dgm:pt>
    <dgm:pt modelId="{B451557F-B274-4537-B580-48FE218FF7BB}" type="parTrans" cxnId="{248018C0-7B24-49C8-BF1F-D8C6785983E3}">
      <dgm:prSet/>
      <dgm:spPr/>
      <dgm:t>
        <a:bodyPr/>
        <a:lstStyle/>
        <a:p>
          <a:endParaRPr lang="en-US" sz="1800"/>
        </a:p>
      </dgm:t>
    </dgm:pt>
    <dgm:pt modelId="{174DE1CA-4873-4F12-9836-39E85F356AC6}" type="sibTrans" cxnId="{248018C0-7B24-49C8-BF1F-D8C6785983E3}">
      <dgm:prSet custT="1"/>
      <dgm:spPr/>
      <dgm:t>
        <a:bodyPr/>
        <a:lstStyle/>
        <a:p>
          <a:endParaRPr lang="en-US" sz="500"/>
        </a:p>
      </dgm:t>
    </dgm:pt>
    <dgm:pt modelId="{DA3CC6A8-9E76-4EA4-85C4-6BB5639EA99E}">
      <dgm:prSet custT="1"/>
      <dgm:spPr/>
      <dgm:t>
        <a:bodyPr/>
        <a:lstStyle/>
        <a:p>
          <a:r>
            <a:rPr lang="en-US" sz="1800" dirty="0"/>
            <a:t>Urban CIS35=GIS as a digital city guide, accessible vie internet and mobiles</a:t>
          </a:r>
        </a:p>
      </dgm:t>
    </dgm:pt>
    <dgm:pt modelId="{9E656604-1AAD-46E4-B58D-9C82E18366FC}" type="parTrans" cxnId="{DB60858D-26DF-4B36-8E3A-9DA8D7A8BFEC}">
      <dgm:prSet/>
      <dgm:spPr/>
      <dgm:t>
        <a:bodyPr/>
        <a:lstStyle/>
        <a:p>
          <a:endParaRPr lang="en-US" sz="1800"/>
        </a:p>
      </dgm:t>
    </dgm:pt>
    <dgm:pt modelId="{A4B76DAF-3358-4482-90FB-D1B2BD89A037}" type="sibTrans" cxnId="{DB60858D-26DF-4B36-8E3A-9DA8D7A8BFEC}">
      <dgm:prSet/>
      <dgm:spPr/>
      <dgm:t>
        <a:bodyPr/>
        <a:lstStyle/>
        <a:p>
          <a:endParaRPr lang="en-US" sz="1800"/>
        </a:p>
      </dgm:t>
    </dgm:pt>
    <dgm:pt modelId="{D44FFE1F-B881-4946-A040-02AC8821B4BA}" type="pres">
      <dgm:prSet presAssocID="{3C05218B-25FC-4618-B06C-09C7A090E6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A753797-30B6-43DF-8657-EE15C07A483A}" type="pres">
      <dgm:prSet presAssocID="{D16A110E-A593-4A35-B618-F38D7D75696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E8805D-542F-4195-A00D-6460291678BB}" type="pres">
      <dgm:prSet presAssocID="{7060293E-DCAD-424B-8320-615BAE8DB974}" presName="sibTrans" presStyleLbl="sibTrans1D1" presStyleIdx="0" presStyleCnt="6"/>
      <dgm:spPr/>
      <dgm:t>
        <a:bodyPr/>
        <a:lstStyle/>
        <a:p>
          <a:endParaRPr lang="el-GR"/>
        </a:p>
      </dgm:t>
    </dgm:pt>
    <dgm:pt modelId="{D8025CDC-1CCE-4534-87DA-73BB86E1AD80}" type="pres">
      <dgm:prSet presAssocID="{7060293E-DCAD-424B-8320-615BAE8DB974}" presName="connectorText" presStyleLbl="sibTrans1D1" presStyleIdx="0" presStyleCnt="6"/>
      <dgm:spPr/>
      <dgm:t>
        <a:bodyPr/>
        <a:lstStyle/>
        <a:p>
          <a:endParaRPr lang="el-GR"/>
        </a:p>
      </dgm:t>
    </dgm:pt>
    <dgm:pt modelId="{12D701BC-0B54-43C6-B447-B28D0B2E2906}" type="pres">
      <dgm:prSet presAssocID="{7B65F30E-F409-44C2-8CA1-059D5F6BFB8C}" presName="node" presStyleLbl="node1" presStyleIdx="1" presStyleCnt="7" custLinFactNeighborX="-1997" custLinFactNeighborY="332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911582B-5809-4533-A3A2-1EBDC23E60EB}" type="pres">
      <dgm:prSet presAssocID="{C99AEF39-BAB8-4DAA-9A39-A21D824AD6AB}" presName="sibTrans" presStyleLbl="sibTrans1D1" presStyleIdx="1" presStyleCnt="6"/>
      <dgm:spPr/>
      <dgm:t>
        <a:bodyPr/>
        <a:lstStyle/>
        <a:p>
          <a:endParaRPr lang="el-GR"/>
        </a:p>
      </dgm:t>
    </dgm:pt>
    <dgm:pt modelId="{AC7F97D5-7348-44C1-99F5-DCC331E0B524}" type="pres">
      <dgm:prSet presAssocID="{C99AEF39-BAB8-4DAA-9A39-A21D824AD6AB}" presName="connectorText" presStyleLbl="sibTrans1D1" presStyleIdx="1" presStyleCnt="6"/>
      <dgm:spPr/>
      <dgm:t>
        <a:bodyPr/>
        <a:lstStyle/>
        <a:p>
          <a:endParaRPr lang="el-GR"/>
        </a:p>
      </dgm:t>
    </dgm:pt>
    <dgm:pt modelId="{C1745597-A8EF-49C8-8BB7-0BAA37B8CA04}" type="pres">
      <dgm:prSet presAssocID="{51DF3AEB-C99E-4845-885C-BD4D8FD49EE5}" presName="node" presStyleLbl="node1" presStyleIdx="2" presStyleCnt="7" custLinFactNeighborY="55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C3BF50-2478-4B55-8C11-50ED3A58674C}" type="pres">
      <dgm:prSet presAssocID="{8989B8BF-78FF-4A07-87F0-587BB0FEBE66}" presName="sibTrans" presStyleLbl="sibTrans1D1" presStyleIdx="2" presStyleCnt="6"/>
      <dgm:spPr/>
      <dgm:t>
        <a:bodyPr/>
        <a:lstStyle/>
        <a:p>
          <a:endParaRPr lang="el-GR"/>
        </a:p>
      </dgm:t>
    </dgm:pt>
    <dgm:pt modelId="{7C946CB3-6718-48DE-8B2A-56B5A6DC2129}" type="pres">
      <dgm:prSet presAssocID="{8989B8BF-78FF-4A07-87F0-587BB0FEBE66}" presName="connectorText" presStyleLbl="sibTrans1D1" presStyleIdx="2" presStyleCnt="6"/>
      <dgm:spPr/>
      <dgm:t>
        <a:bodyPr/>
        <a:lstStyle/>
        <a:p>
          <a:endParaRPr lang="el-GR"/>
        </a:p>
      </dgm:t>
    </dgm:pt>
    <dgm:pt modelId="{471B1BA1-1C9C-442B-B592-08BA28A522B2}" type="pres">
      <dgm:prSet presAssocID="{6C733805-8415-4DAD-A3CC-61B7960F7D0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ECE17E-5FCC-4F4A-9A3E-B2850D30998C}" type="pres">
      <dgm:prSet presAssocID="{0DDFE3EE-F19F-4ED7-8F3D-438180A9B1E0}" presName="sibTrans" presStyleLbl="sibTrans1D1" presStyleIdx="3" presStyleCnt="6"/>
      <dgm:spPr/>
      <dgm:t>
        <a:bodyPr/>
        <a:lstStyle/>
        <a:p>
          <a:endParaRPr lang="el-GR"/>
        </a:p>
      </dgm:t>
    </dgm:pt>
    <dgm:pt modelId="{D5C0BC3B-ED33-43DF-866A-766F66BA6348}" type="pres">
      <dgm:prSet presAssocID="{0DDFE3EE-F19F-4ED7-8F3D-438180A9B1E0}" presName="connectorText" presStyleLbl="sibTrans1D1" presStyleIdx="3" presStyleCnt="6"/>
      <dgm:spPr/>
      <dgm:t>
        <a:bodyPr/>
        <a:lstStyle/>
        <a:p>
          <a:endParaRPr lang="el-GR"/>
        </a:p>
      </dgm:t>
    </dgm:pt>
    <dgm:pt modelId="{B2D9EC45-7D82-476C-AA62-D29E24E4F763}" type="pres">
      <dgm:prSet presAssocID="{E1D7599C-71BC-4D63-A1F6-0F962FFD014C}" presName="node" presStyleLbl="node1" presStyleIdx="4" presStyleCnt="7" custLinFactNeighborX="6282" custLinFactNeighborY="887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730FE09-5776-4100-97F4-6D3EC5BCBE75}" type="pres">
      <dgm:prSet presAssocID="{032587B5-E000-4981-AB30-2ADC1BE93426}" presName="sibTrans" presStyleLbl="sibTrans1D1" presStyleIdx="4" presStyleCnt="6"/>
      <dgm:spPr/>
      <dgm:t>
        <a:bodyPr/>
        <a:lstStyle/>
        <a:p>
          <a:endParaRPr lang="el-GR"/>
        </a:p>
      </dgm:t>
    </dgm:pt>
    <dgm:pt modelId="{C6CBC2AB-1B76-4287-B4D7-C46CF6E75B8F}" type="pres">
      <dgm:prSet presAssocID="{032587B5-E000-4981-AB30-2ADC1BE93426}" presName="connectorText" presStyleLbl="sibTrans1D1" presStyleIdx="4" presStyleCnt="6"/>
      <dgm:spPr/>
      <dgm:t>
        <a:bodyPr/>
        <a:lstStyle/>
        <a:p>
          <a:endParaRPr lang="el-GR"/>
        </a:p>
      </dgm:t>
    </dgm:pt>
    <dgm:pt modelId="{28B3CE45-FFA3-4D4F-9077-4E3F2B825240}" type="pres">
      <dgm:prSet presAssocID="{7D212D2F-AFB8-4400-B8A1-0C73334793E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D6EF54-FCC7-4DC1-8532-8A62CD690DA3}" type="pres">
      <dgm:prSet presAssocID="{174DE1CA-4873-4F12-9836-39E85F356AC6}" presName="sibTrans" presStyleLbl="sibTrans1D1" presStyleIdx="5" presStyleCnt="6"/>
      <dgm:spPr/>
      <dgm:t>
        <a:bodyPr/>
        <a:lstStyle/>
        <a:p>
          <a:endParaRPr lang="el-GR"/>
        </a:p>
      </dgm:t>
    </dgm:pt>
    <dgm:pt modelId="{058D78F4-DB03-43CF-831B-450556922FB3}" type="pres">
      <dgm:prSet presAssocID="{174DE1CA-4873-4F12-9836-39E85F356AC6}" presName="connectorText" presStyleLbl="sibTrans1D1" presStyleIdx="5" presStyleCnt="6"/>
      <dgm:spPr/>
      <dgm:t>
        <a:bodyPr/>
        <a:lstStyle/>
        <a:p>
          <a:endParaRPr lang="el-GR"/>
        </a:p>
      </dgm:t>
    </dgm:pt>
    <dgm:pt modelId="{078D4CB2-4282-43F9-9BC3-4BCE8ABED588}" type="pres">
      <dgm:prSet presAssocID="{DA3CC6A8-9E76-4EA4-85C4-6BB5639EA99E}" presName="node" presStyleLbl="node1" presStyleIdx="6" presStyleCnt="7" custLinFactNeighborX="-6657" custLinFactNeighborY="55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C883A7D-1B68-4F1D-BC25-AFAC3056940D}" type="presOf" srcId="{51DF3AEB-C99E-4845-885C-BD4D8FD49EE5}" destId="{C1745597-A8EF-49C8-8BB7-0BAA37B8CA04}" srcOrd="0" destOrd="0" presId="urn:microsoft.com/office/officeart/2016/7/layout/RepeatingBendingProcessNew"/>
    <dgm:cxn modelId="{2B7212E1-DB0F-4172-A1F3-5BCEDE77422D}" type="presOf" srcId="{DA3CC6A8-9E76-4EA4-85C4-6BB5639EA99E}" destId="{078D4CB2-4282-43F9-9BC3-4BCE8ABED588}" srcOrd="0" destOrd="0" presId="urn:microsoft.com/office/officeart/2016/7/layout/RepeatingBendingProcessNew"/>
    <dgm:cxn modelId="{EB5DED29-E61C-4545-97DF-20494CE59001}" type="presOf" srcId="{7060293E-DCAD-424B-8320-615BAE8DB974}" destId="{68E8805D-542F-4195-A00D-6460291678BB}" srcOrd="0" destOrd="0" presId="urn:microsoft.com/office/officeart/2016/7/layout/RepeatingBendingProcessNew"/>
    <dgm:cxn modelId="{009F16D3-5B18-4ADA-9D26-81CFF3EB829D}" type="presOf" srcId="{8989B8BF-78FF-4A07-87F0-587BB0FEBE66}" destId="{7C946CB3-6718-48DE-8B2A-56B5A6DC2129}" srcOrd="1" destOrd="0" presId="urn:microsoft.com/office/officeart/2016/7/layout/RepeatingBendingProcessNew"/>
    <dgm:cxn modelId="{3346834B-7638-4948-B2C8-FAA435C841CB}" type="presOf" srcId="{6C733805-8415-4DAD-A3CC-61B7960F7D0D}" destId="{471B1BA1-1C9C-442B-B592-08BA28A522B2}" srcOrd="0" destOrd="0" presId="urn:microsoft.com/office/officeart/2016/7/layout/RepeatingBendingProcessNew"/>
    <dgm:cxn modelId="{2FB028D2-AC5D-4358-BAF3-D9F44F5A4988}" type="presOf" srcId="{0DDFE3EE-F19F-4ED7-8F3D-438180A9B1E0}" destId="{07ECE17E-5FCC-4F4A-9A3E-B2850D30998C}" srcOrd="0" destOrd="0" presId="urn:microsoft.com/office/officeart/2016/7/layout/RepeatingBendingProcessNew"/>
    <dgm:cxn modelId="{522AC39A-3D1E-4C6F-A77E-2A81253F4563}" srcId="{3C05218B-25FC-4618-B06C-09C7A090E69A}" destId="{E1D7599C-71BC-4D63-A1F6-0F962FFD014C}" srcOrd="4" destOrd="0" parTransId="{D414ACF3-C05E-4197-AFD2-76F399EF196F}" sibTransId="{032587B5-E000-4981-AB30-2ADC1BE93426}"/>
    <dgm:cxn modelId="{248018C0-7B24-49C8-BF1F-D8C6785983E3}" srcId="{3C05218B-25FC-4618-B06C-09C7A090E69A}" destId="{7D212D2F-AFB8-4400-B8A1-0C73334793EE}" srcOrd="5" destOrd="0" parTransId="{B451557F-B274-4537-B580-48FE218FF7BB}" sibTransId="{174DE1CA-4873-4F12-9836-39E85F356AC6}"/>
    <dgm:cxn modelId="{4C60594B-0E0A-459A-B681-C12F646A8A56}" type="presOf" srcId="{3C05218B-25FC-4618-B06C-09C7A090E69A}" destId="{D44FFE1F-B881-4946-A040-02AC8821B4BA}" srcOrd="0" destOrd="0" presId="urn:microsoft.com/office/officeart/2016/7/layout/RepeatingBendingProcessNew"/>
    <dgm:cxn modelId="{FDD53AA5-6C6F-4BAB-8B3C-1703686711FF}" type="presOf" srcId="{E1D7599C-71BC-4D63-A1F6-0F962FFD014C}" destId="{B2D9EC45-7D82-476C-AA62-D29E24E4F763}" srcOrd="0" destOrd="0" presId="urn:microsoft.com/office/officeart/2016/7/layout/RepeatingBendingProcessNew"/>
    <dgm:cxn modelId="{172A8D15-347C-4539-8747-C705C2D153FE}" srcId="{3C05218B-25FC-4618-B06C-09C7A090E69A}" destId="{D16A110E-A593-4A35-B618-F38D7D75696F}" srcOrd="0" destOrd="0" parTransId="{06B43C63-FA32-4E36-A802-59EB4F65F8AD}" sibTransId="{7060293E-DCAD-424B-8320-615BAE8DB974}"/>
    <dgm:cxn modelId="{343602A6-E02A-44BF-9A87-59A7C8DC6A9C}" srcId="{3C05218B-25FC-4618-B06C-09C7A090E69A}" destId="{51DF3AEB-C99E-4845-885C-BD4D8FD49EE5}" srcOrd="2" destOrd="0" parTransId="{493EFB5E-65CA-4F7A-9D40-50174691C4EF}" sibTransId="{8989B8BF-78FF-4A07-87F0-587BB0FEBE66}"/>
    <dgm:cxn modelId="{6C7E0422-238E-45F6-B4EA-BA71C59D8668}" type="presOf" srcId="{7D212D2F-AFB8-4400-B8A1-0C73334793EE}" destId="{28B3CE45-FFA3-4D4F-9077-4E3F2B825240}" srcOrd="0" destOrd="0" presId="urn:microsoft.com/office/officeart/2016/7/layout/RepeatingBendingProcessNew"/>
    <dgm:cxn modelId="{865AE260-5B17-41F6-B1D8-8D39AFC3EB47}" type="presOf" srcId="{C99AEF39-BAB8-4DAA-9A39-A21D824AD6AB}" destId="{AC7F97D5-7348-44C1-99F5-DCC331E0B524}" srcOrd="1" destOrd="0" presId="urn:microsoft.com/office/officeart/2016/7/layout/RepeatingBendingProcessNew"/>
    <dgm:cxn modelId="{DB60858D-26DF-4B36-8E3A-9DA8D7A8BFEC}" srcId="{3C05218B-25FC-4618-B06C-09C7A090E69A}" destId="{DA3CC6A8-9E76-4EA4-85C4-6BB5639EA99E}" srcOrd="6" destOrd="0" parTransId="{9E656604-1AAD-46E4-B58D-9C82E18366FC}" sibTransId="{A4B76DAF-3358-4482-90FB-D1B2BD89A037}"/>
    <dgm:cxn modelId="{63704788-583C-4C81-B4B7-C8078D029467}" type="presOf" srcId="{7B65F30E-F409-44C2-8CA1-059D5F6BFB8C}" destId="{12D701BC-0B54-43C6-B447-B28D0B2E2906}" srcOrd="0" destOrd="0" presId="urn:microsoft.com/office/officeart/2016/7/layout/RepeatingBendingProcessNew"/>
    <dgm:cxn modelId="{494A3884-E954-49EF-8D53-8E435B95585A}" srcId="{3C05218B-25FC-4618-B06C-09C7A090E69A}" destId="{7B65F30E-F409-44C2-8CA1-059D5F6BFB8C}" srcOrd="1" destOrd="0" parTransId="{8AA57D42-ECD8-4363-B883-E319DDB80724}" sibTransId="{C99AEF39-BAB8-4DAA-9A39-A21D824AD6AB}"/>
    <dgm:cxn modelId="{015FBFD8-44BD-43B8-9E27-84FC2222EE84}" type="presOf" srcId="{7060293E-DCAD-424B-8320-615BAE8DB974}" destId="{D8025CDC-1CCE-4534-87DA-73BB86E1AD80}" srcOrd="1" destOrd="0" presId="urn:microsoft.com/office/officeart/2016/7/layout/RepeatingBendingProcessNew"/>
    <dgm:cxn modelId="{29EF06EC-1331-46DE-AEB7-48DA375DB1A6}" type="presOf" srcId="{D16A110E-A593-4A35-B618-F38D7D75696F}" destId="{6A753797-30B6-43DF-8657-EE15C07A483A}" srcOrd="0" destOrd="0" presId="urn:microsoft.com/office/officeart/2016/7/layout/RepeatingBendingProcessNew"/>
    <dgm:cxn modelId="{3BC5E255-CFE2-40AD-835B-3B0B761B91AF}" type="presOf" srcId="{032587B5-E000-4981-AB30-2ADC1BE93426}" destId="{C6CBC2AB-1B76-4287-B4D7-C46CF6E75B8F}" srcOrd="1" destOrd="0" presId="urn:microsoft.com/office/officeart/2016/7/layout/RepeatingBendingProcessNew"/>
    <dgm:cxn modelId="{0E25BB19-7941-4132-9DC3-124FB506EACB}" type="presOf" srcId="{C99AEF39-BAB8-4DAA-9A39-A21D824AD6AB}" destId="{C911582B-5809-4533-A3A2-1EBDC23E60EB}" srcOrd="0" destOrd="0" presId="urn:microsoft.com/office/officeart/2016/7/layout/RepeatingBendingProcessNew"/>
    <dgm:cxn modelId="{2AB95313-3AB4-418D-B325-46DD2F6FAC09}" type="presOf" srcId="{8989B8BF-78FF-4A07-87F0-587BB0FEBE66}" destId="{91C3BF50-2478-4B55-8C11-50ED3A58674C}" srcOrd="0" destOrd="0" presId="urn:microsoft.com/office/officeart/2016/7/layout/RepeatingBendingProcessNew"/>
    <dgm:cxn modelId="{C596AA27-9688-4883-A348-8A80E79BFFCA}" type="presOf" srcId="{174DE1CA-4873-4F12-9836-39E85F356AC6}" destId="{058D78F4-DB03-43CF-831B-450556922FB3}" srcOrd="1" destOrd="0" presId="urn:microsoft.com/office/officeart/2016/7/layout/RepeatingBendingProcessNew"/>
    <dgm:cxn modelId="{B6DD98C5-3459-4AED-B09E-0E19CC5FA5DF}" type="presOf" srcId="{174DE1CA-4873-4F12-9836-39E85F356AC6}" destId="{83D6EF54-FCC7-4DC1-8532-8A62CD690DA3}" srcOrd="0" destOrd="0" presId="urn:microsoft.com/office/officeart/2016/7/layout/RepeatingBendingProcessNew"/>
    <dgm:cxn modelId="{9E0ABCFA-1366-4954-B726-852442405405}" type="presOf" srcId="{0DDFE3EE-F19F-4ED7-8F3D-438180A9B1E0}" destId="{D5C0BC3B-ED33-43DF-866A-766F66BA6348}" srcOrd="1" destOrd="0" presId="urn:microsoft.com/office/officeart/2016/7/layout/RepeatingBendingProcessNew"/>
    <dgm:cxn modelId="{B4238420-E3B9-4B60-AB05-CCB715073BFA}" srcId="{3C05218B-25FC-4618-B06C-09C7A090E69A}" destId="{6C733805-8415-4DAD-A3CC-61B7960F7D0D}" srcOrd="3" destOrd="0" parTransId="{11FB3D1D-421C-46FF-94A4-A639C22C4BBA}" sibTransId="{0DDFE3EE-F19F-4ED7-8F3D-438180A9B1E0}"/>
    <dgm:cxn modelId="{A25A35C0-1C0E-42F0-AAD5-D7AF8746A2AA}" type="presOf" srcId="{032587B5-E000-4981-AB30-2ADC1BE93426}" destId="{4730FE09-5776-4100-97F4-6D3EC5BCBE75}" srcOrd="0" destOrd="0" presId="urn:microsoft.com/office/officeart/2016/7/layout/RepeatingBendingProcessNew"/>
    <dgm:cxn modelId="{C9BAAD73-7FC3-4E94-A235-C719FA84CCB6}" type="presParOf" srcId="{D44FFE1F-B881-4946-A040-02AC8821B4BA}" destId="{6A753797-30B6-43DF-8657-EE15C07A483A}" srcOrd="0" destOrd="0" presId="urn:microsoft.com/office/officeart/2016/7/layout/RepeatingBendingProcessNew"/>
    <dgm:cxn modelId="{E46B1652-8943-4B8B-B96D-164B5EC3FCAB}" type="presParOf" srcId="{D44FFE1F-B881-4946-A040-02AC8821B4BA}" destId="{68E8805D-542F-4195-A00D-6460291678BB}" srcOrd="1" destOrd="0" presId="urn:microsoft.com/office/officeart/2016/7/layout/RepeatingBendingProcessNew"/>
    <dgm:cxn modelId="{794E2569-78B4-4376-8758-EFF87A706FCC}" type="presParOf" srcId="{68E8805D-542F-4195-A00D-6460291678BB}" destId="{D8025CDC-1CCE-4534-87DA-73BB86E1AD80}" srcOrd="0" destOrd="0" presId="urn:microsoft.com/office/officeart/2016/7/layout/RepeatingBendingProcessNew"/>
    <dgm:cxn modelId="{2EF0819E-EF87-48F5-9A4F-7D74BAB8BCFF}" type="presParOf" srcId="{D44FFE1F-B881-4946-A040-02AC8821B4BA}" destId="{12D701BC-0B54-43C6-B447-B28D0B2E2906}" srcOrd="2" destOrd="0" presId="urn:microsoft.com/office/officeart/2016/7/layout/RepeatingBendingProcessNew"/>
    <dgm:cxn modelId="{8697F9FD-96EB-4995-A012-92E5E29BA16B}" type="presParOf" srcId="{D44FFE1F-B881-4946-A040-02AC8821B4BA}" destId="{C911582B-5809-4533-A3A2-1EBDC23E60EB}" srcOrd="3" destOrd="0" presId="urn:microsoft.com/office/officeart/2016/7/layout/RepeatingBendingProcessNew"/>
    <dgm:cxn modelId="{93D359DD-64BD-46A5-89E6-9F508E2795B6}" type="presParOf" srcId="{C911582B-5809-4533-A3A2-1EBDC23E60EB}" destId="{AC7F97D5-7348-44C1-99F5-DCC331E0B524}" srcOrd="0" destOrd="0" presId="urn:microsoft.com/office/officeart/2016/7/layout/RepeatingBendingProcessNew"/>
    <dgm:cxn modelId="{8DAA1C82-5DE9-46A9-B876-F8D38454296A}" type="presParOf" srcId="{D44FFE1F-B881-4946-A040-02AC8821B4BA}" destId="{C1745597-A8EF-49C8-8BB7-0BAA37B8CA04}" srcOrd="4" destOrd="0" presId="urn:microsoft.com/office/officeart/2016/7/layout/RepeatingBendingProcessNew"/>
    <dgm:cxn modelId="{C2EB2C72-9239-4823-A9DC-1BFB7EBC471E}" type="presParOf" srcId="{D44FFE1F-B881-4946-A040-02AC8821B4BA}" destId="{91C3BF50-2478-4B55-8C11-50ED3A58674C}" srcOrd="5" destOrd="0" presId="urn:microsoft.com/office/officeart/2016/7/layout/RepeatingBendingProcessNew"/>
    <dgm:cxn modelId="{3CAC4BC5-90CF-42F5-8580-AD86DFCEF063}" type="presParOf" srcId="{91C3BF50-2478-4B55-8C11-50ED3A58674C}" destId="{7C946CB3-6718-48DE-8B2A-56B5A6DC2129}" srcOrd="0" destOrd="0" presId="urn:microsoft.com/office/officeart/2016/7/layout/RepeatingBendingProcessNew"/>
    <dgm:cxn modelId="{ECEF26CD-D389-4029-8E2A-AA9792585994}" type="presParOf" srcId="{D44FFE1F-B881-4946-A040-02AC8821B4BA}" destId="{471B1BA1-1C9C-442B-B592-08BA28A522B2}" srcOrd="6" destOrd="0" presId="urn:microsoft.com/office/officeart/2016/7/layout/RepeatingBendingProcessNew"/>
    <dgm:cxn modelId="{7BB30A80-9C15-480E-876A-26BEF7B3A501}" type="presParOf" srcId="{D44FFE1F-B881-4946-A040-02AC8821B4BA}" destId="{07ECE17E-5FCC-4F4A-9A3E-B2850D30998C}" srcOrd="7" destOrd="0" presId="urn:microsoft.com/office/officeart/2016/7/layout/RepeatingBendingProcessNew"/>
    <dgm:cxn modelId="{444F4E71-F4C7-4630-BCCD-FEA11E688B4C}" type="presParOf" srcId="{07ECE17E-5FCC-4F4A-9A3E-B2850D30998C}" destId="{D5C0BC3B-ED33-43DF-866A-766F66BA6348}" srcOrd="0" destOrd="0" presId="urn:microsoft.com/office/officeart/2016/7/layout/RepeatingBendingProcessNew"/>
    <dgm:cxn modelId="{AB18FC32-4322-4AA6-B7BE-D454DB50E56F}" type="presParOf" srcId="{D44FFE1F-B881-4946-A040-02AC8821B4BA}" destId="{B2D9EC45-7D82-476C-AA62-D29E24E4F763}" srcOrd="8" destOrd="0" presId="urn:microsoft.com/office/officeart/2016/7/layout/RepeatingBendingProcessNew"/>
    <dgm:cxn modelId="{024140DB-2903-47F9-AC2F-CDC4EBE98DC2}" type="presParOf" srcId="{D44FFE1F-B881-4946-A040-02AC8821B4BA}" destId="{4730FE09-5776-4100-97F4-6D3EC5BCBE75}" srcOrd="9" destOrd="0" presId="urn:microsoft.com/office/officeart/2016/7/layout/RepeatingBendingProcessNew"/>
    <dgm:cxn modelId="{C36E0B42-3BA8-4739-9960-4C5DDF6BD34B}" type="presParOf" srcId="{4730FE09-5776-4100-97F4-6D3EC5BCBE75}" destId="{C6CBC2AB-1B76-4287-B4D7-C46CF6E75B8F}" srcOrd="0" destOrd="0" presId="urn:microsoft.com/office/officeart/2016/7/layout/RepeatingBendingProcessNew"/>
    <dgm:cxn modelId="{B9448304-1A28-48CE-8AA0-64698B27E047}" type="presParOf" srcId="{D44FFE1F-B881-4946-A040-02AC8821B4BA}" destId="{28B3CE45-FFA3-4D4F-9077-4E3F2B825240}" srcOrd="10" destOrd="0" presId="urn:microsoft.com/office/officeart/2016/7/layout/RepeatingBendingProcessNew"/>
    <dgm:cxn modelId="{80033C49-C8DD-485E-9A9D-43587E381D7D}" type="presParOf" srcId="{D44FFE1F-B881-4946-A040-02AC8821B4BA}" destId="{83D6EF54-FCC7-4DC1-8532-8A62CD690DA3}" srcOrd="11" destOrd="0" presId="urn:microsoft.com/office/officeart/2016/7/layout/RepeatingBendingProcessNew"/>
    <dgm:cxn modelId="{0A023BF6-B3E5-4F7F-ACC0-033248A0410D}" type="presParOf" srcId="{83D6EF54-FCC7-4DC1-8532-8A62CD690DA3}" destId="{058D78F4-DB03-43CF-831B-450556922FB3}" srcOrd="0" destOrd="0" presId="urn:microsoft.com/office/officeart/2016/7/layout/RepeatingBendingProcessNew"/>
    <dgm:cxn modelId="{205405F2-65AB-44F4-8172-B906301B4985}" type="presParOf" srcId="{D44FFE1F-B881-4946-A040-02AC8821B4BA}" destId="{078D4CB2-4282-43F9-9BC3-4BCE8ABED588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B40414-F9B1-476D-B046-8D0BF22218C1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A08E0E-FE16-49B6-89CA-542D8615CD3D}">
      <dgm:prSet custT="1"/>
      <dgm:spPr/>
      <dgm:t>
        <a:bodyPr/>
        <a:lstStyle/>
        <a:p>
          <a:r>
            <a:rPr lang="en-US" sz="1400" dirty="0"/>
            <a:t>smart transport=informs on traffic/manages traffic data/bus digital data in stops / parking spots </a:t>
          </a:r>
          <a:r>
            <a:rPr lang="en-US" sz="1400" dirty="0" smtClean="0"/>
            <a:t>information</a:t>
          </a:r>
          <a:endParaRPr lang="en-US" sz="1400" dirty="0"/>
        </a:p>
      </dgm:t>
    </dgm:pt>
    <dgm:pt modelId="{1F8587DD-DC45-43EE-B38E-AE3B14C6472F}" type="parTrans" cxnId="{3D8215E8-9BAE-4789-A2CC-76149689E524}">
      <dgm:prSet/>
      <dgm:spPr/>
      <dgm:t>
        <a:bodyPr/>
        <a:lstStyle/>
        <a:p>
          <a:endParaRPr lang="en-US"/>
        </a:p>
      </dgm:t>
    </dgm:pt>
    <dgm:pt modelId="{A29AD0F3-606B-4A11-9431-666E72EF0569}" type="sibTrans" cxnId="{3D8215E8-9BAE-4789-A2CC-76149689E524}">
      <dgm:prSet/>
      <dgm:spPr/>
      <dgm:t>
        <a:bodyPr/>
        <a:lstStyle/>
        <a:p>
          <a:endParaRPr lang="en-US"/>
        </a:p>
      </dgm:t>
    </dgm:pt>
    <dgm:pt modelId="{C3C2250A-90CF-4D30-8EC4-A29B3BB08E77}">
      <dgm:prSet custT="1"/>
      <dgm:spPr/>
      <dgm:t>
        <a:bodyPr/>
        <a:lstStyle/>
        <a:p>
          <a:r>
            <a:rPr lang="en-US" sz="1400" dirty="0"/>
            <a:t>free access to the internet/transactions with the city possible </a:t>
          </a:r>
        </a:p>
      </dgm:t>
    </dgm:pt>
    <dgm:pt modelId="{4B75EFEC-6B41-425C-ADD6-0744441D93E4}" type="parTrans" cxnId="{B76FB3AF-4872-4D89-AD73-9017905E28CC}">
      <dgm:prSet/>
      <dgm:spPr/>
      <dgm:t>
        <a:bodyPr/>
        <a:lstStyle/>
        <a:p>
          <a:endParaRPr lang="en-US"/>
        </a:p>
      </dgm:t>
    </dgm:pt>
    <dgm:pt modelId="{B769B797-4A9E-4FAF-8618-33951AAC6872}" type="sibTrans" cxnId="{B76FB3AF-4872-4D89-AD73-9017905E28CC}">
      <dgm:prSet/>
      <dgm:spPr/>
      <dgm:t>
        <a:bodyPr/>
        <a:lstStyle/>
        <a:p>
          <a:endParaRPr lang="en-US"/>
        </a:p>
      </dgm:t>
    </dgm:pt>
    <dgm:pt modelId="{E55CC843-9DE2-4E6E-A003-F395C59E2CCF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First city in the world to offer a self driven bus-2015-2016</a:t>
          </a:r>
          <a:r>
            <a:rPr lang="en-US" dirty="0"/>
            <a:t>, within the city, in real transport conditions.-A pilot program with 7 </a:t>
          </a:r>
          <a:r>
            <a:rPr lang="en-US" dirty="0" err="1"/>
            <a:t>european</a:t>
          </a:r>
          <a:r>
            <a:rPr lang="en-US" dirty="0"/>
            <a:t> cities-City Mobil 2. </a:t>
          </a:r>
        </a:p>
      </dgm:t>
    </dgm:pt>
    <dgm:pt modelId="{75CBF347-827B-4BE0-B0D2-D3382981E2FD}" type="parTrans" cxnId="{91BFDBED-BF0C-4177-AA10-4CEB746A8652}">
      <dgm:prSet/>
      <dgm:spPr/>
      <dgm:t>
        <a:bodyPr/>
        <a:lstStyle/>
        <a:p>
          <a:endParaRPr lang="en-US"/>
        </a:p>
      </dgm:t>
    </dgm:pt>
    <dgm:pt modelId="{570DC594-4DA3-4EA9-86A1-CF3EB005EBB6}" type="sibTrans" cxnId="{91BFDBED-BF0C-4177-AA10-4CEB746A8652}">
      <dgm:prSet/>
      <dgm:spPr/>
      <dgm:t>
        <a:bodyPr/>
        <a:lstStyle/>
        <a:p>
          <a:endParaRPr lang="en-US"/>
        </a:p>
      </dgm:t>
    </dgm:pt>
    <dgm:pt modelId="{61DF3AF5-8FA1-42D7-A87B-E3D062BE84D1}">
      <dgm:prSet custT="1"/>
      <dgm:spPr/>
      <dgm:t>
        <a:bodyPr/>
        <a:lstStyle/>
        <a:p>
          <a:r>
            <a:rPr lang="en-US" sz="1600" dirty="0"/>
            <a:t>6 buses-for 10 people-controlled by </a:t>
          </a:r>
          <a:r>
            <a:rPr lang="en-US" sz="1600" dirty="0" smtClean="0"/>
            <a:t>distance</a:t>
          </a:r>
          <a:endParaRPr lang="en-US" sz="1600" dirty="0"/>
        </a:p>
      </dgm:t>
    </dgm:pt>
    <dgm:pt modelId="{C4BAF689-0797-48B6-9764-998C159C159F}" type="parTrans" cxnId="{B70D482A-1C1C-4360-8EA2-BDCC52ED82B6}">
      <dgm:prSet/>
      <dgm:spPr/>
      <dgm:t>
        <a:bodyPr/>
        <a:lstStyle/>
        <a:p>
          <a:endParaRPr lang="en-US"/>
        </a:p>
      </dgm:t>
    </dgm:pt>
    <dgm:pt modelId="{CAE8FD51-09A4-4445-961C-A6A9C07F9A3B}" type="sibTrans" cxnId="{B70D482A-1C1C-4360-8EA2-BDCC52ED82B6}">
      <dgm:prSet/>
      <dgm:spPr/>
      <dgm:t>
        <a:bodyPr/>
        <a:lstStyle/>
        <a:p>
          <a:endParaRPr lang="en-US"/>
        </a:p>
      </dgm:t>
    </dgm:pt>
    <dgm:pt modelId="{7B4FFDAF-E440-4846-8700-AD64B0CBF8A7}">
      <dgm:prSet custT="1"/>
      <dgm:spPr/>
      <dgm:t>
        <a:bodyPr/>
        <a:lstStyle/>
        <a:p>
          <a:r>
            <a:rPr lang="en-US" sz="1600" dirty="0"/>
            <a:t>electronic submission of complaints by the citizens (DIMOSTHENES</a:t>
          </a:r>
          <a:r>
            <a:rPr lang="en-US" sz="1200" dirty="0"/>
            <a:t>)</a:t>
          </a:r>
        </a:p>
      </dgm:t>
    </dgm:pt>
    <dgm:pt modelId="{2ADFF147-AE30-4755-B68F-F34560FBA543}" type="parTrans" cxnId="{9FD401FA-11C3-45EA-BAFE-61FC1798B8E0}">
      <dgm:prSet/>
      <dgm:spPr/>
      <dgm:t>
        <a:bodyPr/>
        <a:lstStyle/>
        <a:p>
          <a:endParaRPr lang="en-US"/>
        </a:p>
      </dgm:t>
    </dgm:pt>
    <dgm:pt modelId="{F1F752DC-4F6D-4675-A77B-521855A76AB7}" type="sibTrans" cxnId="{9FD401FA-11C3-45EA-BAFE-61FC1798B8E0}">
      <dgm:prSet/>
      <dgm:spPr/>
      <dgm:t>
        <a:bodyPr/>
        <a:lstStyle/>
        <a:p>
          <a:endParaRPr lang="en-US"/>
        </a:p>
      </dgm:t>
    </dgm:pt>
    <dgm:pt modelId="{6358B475-1A6F-497E-8A01-B4A547788A6B}">
      <dgm:prSet custT="1"/>
      <dgm:spPr/>
      <dgm:t>
        <a:bodyPr/>
        <a:lstStyle/>
        <a:p>
          <a:r>
            <a:rPr lang="en-US" sz="1400" dirty="0"/>
            <a:t>e-</a:t>
          </a:r>
          <a:r>
            <a:rPr lang="en-US" sz="1400" dirty="0" err="1"/>
            <a:t>trikala</a:t>
          </a:r>
          <a:r>
            <a:rPr lang="en-US" sz="1400" dirty="0"/>
            <a:t> is a private company of the City. Collaboration towards e-</a:t>
          </a:r>
          <a:r>
            <a:rPr lang="en-US" sz="1400" dirty="0" err="1"/>
            <a:t>trikala</a:t>
          </a:r>
          <a:r>
            <a:rPr lang="en-US" sz="1400" dirty="0"/>
            <a:t>=Universities and industry plus a task force</a:t>
          </a:r>
          <a:r>
            <a:rPr lang="en-US" sz="1200" dirty="0"/>
            <a:t>.</a:t>
          </a:r>
        </a:p>
      </dgm:t>
    </dgm:pt>
    <dgm:pt modelId="{62230B7B-F130-405A-9D41-A9238B40BC49}" type="parTrans" cxnId="{933B134E-5F3C-41B5-92EB-542BD63B97D8}">
      <dgm:prSet/>
      <dgm:spPr/>
      <dgm:t>
        <a:bodyPr/>
        <a:lstStyle/>
        <a:p>
          <a:endParaRPr lang="en-US"/>
        </a:p>
      </dgm:t>
    </dgm:pt>
    <dgm:pt modelId="{20C0F5DA-0513-4BC9-A148-429879BBA3D8}" type="sibTrans" cxnId="{933B134E-5F3C-41B5-92EB-542BD63B97D8}">
      <dgm:prSet/>
      <dgm:spPr/>
      <dgm:t>
        <a:bodyPr/>
        <a:lstStyle/>
        <a:p>
          <a:endParaRPr lang="en-US"/>
        </a:p>
      </dgm:t>
    </dgm:pt>
    <dgm:pt modelId="{3589D5E3-DA63-42CA-92FE-ACA7A0ACD5C0}">
      <dgm:prSet custT="1"/>
      <dgm:spPr/>
      <dgm:t>
        <a:bodyPr/>
        <a:lstStyle/>
        <a:p>
          <a:r>
            <a:rPr lang="en-US" sz="1400" dirty="0"/>
            <a:t>Also on the way-smart parking (45 places for </a:t>
          </a:r>
          <a:r>
            <a:rPr lang="en-US" sz="1400" dirty="0" smtClean="0"/>
            <a:t>disabled/monitors </a:t>
          </a:r>
          <a:r>
            <a:rPr lang="en-US" sz="1400" dirty="0"/>
            <a:t>free spaces in the roads/pay via phone</a:t>
          </a:r>
          <a:r>
            <a:rPr lang="en-US" sz="1200" dirty="0"/>
            <a:t>)</a:t>
          </a:r>
        </a:p>
      </dgm:t>
    </dgm:pt>
    <dgm:pt modelId="{9753F6C5-01EF-46A0-AC0A-7D4043BFB388}" type="parTrans" cxnId="{521C450D-4CB8-4811-AD81-4384AFC0FE70}">
      <dgm:prSet/>
      <dgm:spPr/>
      <dgm:t>
        <a:bodyPr/>
        <a:lstStyle/>
        <a:p>
          <a:endParaRPr lang="en-US"/>
        </a:p>
      </dgm:t>
    </dgm:pt>
    <dgm:pt modelId="{51D30D27-9693-4E6F-A320-A606FCE0C8C5}" type="sibTrans" cxnId="{521C450D-4CB8-4811-AD81-4384AFC0FE70}">
      <dgm:prSet/>
      <dgm:spPr/>
      <dgm:t>
        <a:bodyPr/>
        <a:lstStyle/>
        <a:p>
          <a:endParaRPr lang="en-US"/>
        </a:p>
      </dgm:t>
    </dgm:pt>
    <dgm:pt modelId="{65EB16CA-9CD3-45BB-B3E2-6FBE32AC7257}">
      <dgm:prSet custT="1"/>
      <dgm:spPr/>
      <dgm:t>
        <a:bodyPr/>
        <a:lstStyle/>
        <a:p>
          <a:r>
            <a:rPr lang="en-US" sz="1400" dirty="0"/>
            <a:t>Smart lighting-24 new LED lamps monitoring traffic and lowers cost</a:t>
          </a:r>
        </a:p>
      </dgm:t>
    </dgm:pt>
    <dgm:pt modelId="{E1ECFC14-7DAE-4CDD-B5C9-84657792B756}" type="parTrans" cxnId="{840A624E-CC60-48F5-A094-2254C9143A57}">
      <dgm:prSet/>
      <dgm:spPr/>
      <dgm:t>
        <a:bodyPr/>
        <a:lstStyle/>
        <a:p>
          <a:endParaRPr lang="en-US"/>
        </a:p>
      </dgm:t>
    </dgm:pt>
    <dgm:pt modelId="{BC04216E-DEDE-4EEE-9201-CFA4C8900187}" type="sibTrans" cxnId="{840A624E-CC60-48F5-A094-2254C9143A57}">
      <dgm:prSet/>
      <dgm:spPr/>
      <dgm:t>
        <a:bodyPr/>
        <a:lstStyle/>
        <a:p>
          <a:endParaRPr lang="en-US"/>
        </a:p>
      </dgm:t>
    </dgm:pt>
    <dgm:pt modelId="{6C2DF26D-013C-4FCD-8A6A-CBD7B0E19CA4}">
      <dgm:prSet custT="1"/>
      <dgm:spPr/>
      <dgm:t>
        <a:bodyPr/>
        <a:lstStyle/>
        <a:p>
          <a:r>
            <a:rPr lang="en-US" sz="1200" dirty="0"/>
            <a:t>-</a:t>
          </a:r>
          <a:r>
            <a:rPr lang="en-US" sz="1400" dirty="0"/>
            <a:t>an experiment with sensor-equipped streetlights slashed electricity usage by 70%</a:t>
          </a:r>
        </a:p>
      </dgm:t>
    </dgm:pt>
    <dgm:pt modelId="{FE8122D5-E32C-47C1-B78D-7361DC65BC5B}" type="parTrans" cxnId="{73004EFA-AF5D-4300-97A4-7D8065498DF0}">
      <dgm:prSet/>
      <dgm:spPr/>
      <dgm:t>
        <a:bodyPr/>
        <a:lstStyle/>
        <a:p>
          <a:endParaRPr lang="en-US"/>
        </a:p>
      </dgm:t>
    </dgm:pt>
    <dgm:pt modelId="{392111CE-EA92-4D1B-994D-17FA0CC7EF3E}" type="sibTrans" cxnId="{73004EFA-AF5D-4300-97A4-7D8065498DF0}">
      <dgm:prSet/>
      <dgm:spPr/>
      <dgm:t>
        <a:bodyPr/>
        <a:lstStyle/>
        <a:p>
          <a:endParaRPr lang="en-US"/>
        </a:p>
      </dgm:t>
    </dgm:pt>
    <dgm:pt modelId="{0DC500DD-971A-4409-BD95-12872B17ED3B}">
      <dgm:prSet custT="1"/>
      <dgm:spPr/>
      <dgm:t>
        <a:bodyPr/>
        <a:lstStyle/>
        <a:p>
          <a:r>
            <a:rPr lang="en-US" sz="1400" dirty="0"/>
            <a:t>Smart </a:t>
          </a:r>
          <a:r>
            <a:rPr lang="en-US" sz="1400" dirty="0" smtClean="0"/>
            <a:t>mobility-monitoring </a:t>
          </a:r>
          <a:r>
            <a:rPr lang="en-US" sz="1400" dirty="0"/>
            <a:t>traffic and regulating traffic lights accordingl</a:t>
          </a:r>
          <a:r>
            <a:rPr lang="en-US" sz="1200" dirty="0"/>
            <a:t>y</a:t>
          </a:r>
        </a:p>
      </dgm:t>
    </dgm:pt>
    <dgm:pt modelId="{514520EF-F332-4975-83DB-EAB44BAE6AB4}" type="parTrans" cxnId="{3EB08C89-C49B-4C6E-887C-7BA0D2DD0439}">
      <dgm:prSet/>
      <dgm:spPr/>
      <dgm:t>
        <a:bodyPr/>
        <a:lstStyle/>
        <a:p>
          <a:endParaRPr lang="en-US"/>
        </a:p>
      </dgm:t>
    </dgm:pt>
    <dgm:pt modelId="{1D900F62-9464-406F-A0C1-14CA11DCFF12}" type="sibTrans" cxnId="{3EB08C89-C49B-4C6E-887C-7BA0D2DD0439}">
      <dgm:prSet/>
      <dgm:spPr/>
      <dgm:t>
        <a:bodyPr/>
        <a:lstStyle/>
        <a:p>
          <a:endParaRPr lang="en-US"/>
        </a:p>
      </dgm:t>
    </dgm:pt>
    <dgm:pt modelId="{832EB59C-043C-4DA7-81BA-211C0402AD35}" type="pres">
      <dgm:prSet presAssocID="{33B40414-F9B1-476D-B046-8D0BF22218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241792E-435C-4BB0-B9B5-E52E7FA61F7E}" type="pres">
      <dgm:prSet presAssocID="{E0A08E0E-FE16-49B6-89CA-542D8615CD3D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97931F-5AA5-4C16-A6CE-6DE8684B1BF5}" type="pres">
      <dgm:prSet presAssocID="{A29AD0F3-606B-4A11-9431-666E72EF0569}" presName="sibTrans" presStyleLbl="sibTrans1D1" presStyleIdx="0" presStyleCnt="9"/>
      <dgm:spPr/>
      <dgm:t>
        <a:bodyPr/>
        <a:lstStyle/>
        <a:p>
          <a:endParaRPr lang="el-GR"/>
        </a:p>
      </dgm:t>
    </dgm:pt>
    <dgm:pt modelId="{5C0BC461-7739-40E3-A9FC-33FB46E16855}" type="pres">
      <dgm:prSet presAssocID="{A29AD0F3-606B-4A11-9431-666E72EF0569}" presName="connectorText" presStyleLbl="sibTrans1D1" presStyleIdx="0" presStyleCnt="9"/>
      <dgm:spPr/>
      <dgm:t>
        <a:bodyPr/>
        <a:lstStyle/>
        <a:p>
          <a:endParaRPr lang="el-GR"/>
        </a:p>
      </dgm:t>
    </dgm:pt>
    <dgm:pt modelId="{665511E9-77D1-45B7-B74C-EC326DB279A1}" type="pres">
      <dgm:prSet presAssocID="{C3C2250A-90CF-4D30-8EC4-A29B3BB08E77}" presName="node" presStyleLbl="node1" presStyleIdx="1" presStyleCnt="10" custLinFactNeighborX="-14992" custLinFactNeighborY="-742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E87EC9-911B-4EFE-8A79-0D403EDDCA36}" type="pres">
      <dgm:prSet presAssocID="{B769B797-4A9E-4FAF-8618-33951AAC6872}" presName="sibTrans" presStyleLbl="sibTrans1D1" presStyleIdx="1" presStyleCnt="9"/>
      <dgm:spPr/>
      <dgm:t>
        <a:bodyPr/>
        <a:lstStyle/>
        <a:p>
          <a:endParaRPr lang="el-GR"/>
        </a:p>
      </dgm:t>
    </dgm:pt>
    <dgm:pt modelId="{4D12760F-E3AD-4B78-A11A-15CA72ADBBB6}" type="pres">
      <dgm:prSet presAssocID="{B769B797-4A9E-4FAF-8618-33951AAC6872}" presName="connectorText" presStyleLbl="sibTrans1D1" presStyleIdx="1" presStyleCnt="9"/>
      <dgm:spPr/>
      <dgm:t>
        <a:bodyPr/>
        <a:lstStyle/>
        <a:p>
          <a:endParaRPr lang="el-GR"/>
        </a:p>
      </dgm:t>
    </dgm:pt>
    <dgm:pt modelId="{BC071D7C-334C-4114-8823-1B1CD00EA4A2}" type="pres">
      <dgm:prSet presAssocID="{E55CC843-9DE2-4E6E-A003-F395C59E2CCF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5B49E4-00EA-4881-8930-9456F8AF476B}" type="pres">
      <dgm:prSet presAssocID="{570DC594-4DA3-4EA9-86A1-CF3EB005EBB6}" presName="sibTrans" presStyleLbl="sibTrans1D1" presStyleIdx="2" presStyleCnt="9"/>
      <dgm:spPr/>
      <dgm:t>
        <a:bodyPr/>
        <a:lstStyle/>
        <a:p>
          <a:endParaRPr lang="el-GR"/>
        </a:p>
      </dgm:t>
    </dgm:pt>
    <dgm:pt modelId="{85FDD8CC-A5B9-4EFA-9FCE-A71C4F9C2B93}" type="pres">
      <dgm:prSet presAssocID="{570DC594-4DA3-4EA9-86A1-CF3EB005EBB6}" presName="connectorText" presStyleLbl="sibTrans1D1" presStyleIdx="2" presStyleCnt="9"/>
      <dgm:spPr/>
      <dgm:t>
        <a:bodyPr/>
        <a:lstStyle/>
        <a:p>
          <a:endParaRPr lang="el-GR"/>
        </a:p>
      </dgm:t>
    </dgm:pt>
    <dgm:pt modelId="{95571666-59EB-43F1-9A25-8AF96B5E48FC}" type="pres">
      <dgm:prSet presAssocID="{61DF3AF5-8FA1-42D7-A87B-E3D062BE84D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223E32F-1BF7-4480-905D-24A9A171A3C6}" type="pres">
      <dgm:prSet presAssocID="{CAE8FD51-09A4-4445-961C-A6A9C07F9A3B}" presName="sibTrans" presStyleLbl="sibTrans1D1" presStyleIdx="3" presStyleCnt="9"/>
      <dgm:spPr/>
      <dgm:t>
        <a:bodyPr/>
        <a:lstStyle/>
        <a:p>
          <a:endParaRPr lang="el-GR"/>
        </a:p>
      </dgm:t>
    </dgm:pt>
    <dgm:pt modelId="{8B107982-5E45-4AB2-951D-781D5A08482A}" type="pres">
      <dgm:prSet presAssocID="{CAE8FD51-09A4-4445-961C-A6A9C07F9A3B}" presName="connectorText" presStyleLbl="sibTrans1D1" presStyleIdx="3" presStyleCnt="9"/>
      <dgm:spPr/>
      <dgm:t>
        <a:bodyPr/>
        <a:lstStyle/>
        <a:p>
          <a:endParaRPr lang="el-GR"/>
        </a:p>
      </dgm:t>
    </dgm:pt>
    <dgm:pt modelId="{6259AE99-8883-47B4-901F-9CF33797A604}" type="pres">
      <dgm:prSet presAssocID="{7B4FFDAF-E440-4846-8700-AD64B0CBF8A7}" presName="node" presStyleLbl="node1" presStyleIdx="4" presStyleCnt="10" custLinFactNeighborX="-850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E16EB1-0F8C-4094-A645-3903181D6B4D}" type="pres">
      <dgm:prSet presAssocID="{F1F752DC-4F6D-4675-A77B-521855A76AB7}" presName="sibTrans" presStyleLbl="sibTrans1D1" presStyleIdx="4" presStyleCnt="9"/>
      <dgm:spPr/>
      <dgm:t>
        <a:bodyPr/>
        <a:lstStyle/>
        <a:p>
          <a:endParaRPr lang="el-GR"/>
        </a:p>
      </dgm:t>
    </dgm:pt>
    <dgm:pt modelId="{7FD0A04B-E93F-4855-934A-68BE9B60EB1A}" type="pres">
      <dgm:prSet presAssocID="{F1F752DC-4F6D-4675-A77B-521855A76AB7}" presName="connectorText" presStyleLbl="sibTrans1D1" presStyleIdx="4" presStyleCnt="9"/>
      <dgm:spPr/>
      <dgm:t>
        <a:bodyPr/>
        <a:lstStyle/>
        <a:p>
          <a:endParaRPr lang="el-GR"/>
        </a:p>
      </dgm:t>
    </dgm:pt>
    <dgm:pt modelId="{DA2B35CF-605A-4A1E-B512-B47DF22C8E06}" type="pres">
      <dgm:prSet presAssocID="{6358B475-1A6F-497E-8A01-B4A547788A6B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15F863B-5B99-444E-B8AA-4A0440F565C9}" type="pres">
      <dgm:prSet presAssocID="{20C0F5DA-0513-4BC9-A148-429879BBA3D8}" presName="sibTrans" presStyleLbl="sibTrans1D1" presStyleIdx="5" presStyleCnt="9"/>
      <dgm:spPr/>
      <dgm:t>
        <a:bodyPr/>
        <a:lstStyle/>
        <a:p>
          <a:endParaRPr lang="el-GR"/>
        </a:p>
      </dgm:t>
    </dgm:pt>
    <dgm:pt modelId="{9DD482C3-EC10-4429-B5D1-528D94E17F7F}" type="pres">
      <dgm:prSet presAssocID="{20C0F5DA-0513-4BC9-A148-429879BBA3D8}" presName="connectorText" presStyleLbl="sibTrans1D1" presStyleIdx="5" presStyleCnt="9"/>
      <dgm:spPr/>
      <dgm:t>
        <a:bodyPr/>
        <a:lstStyle/>
        <a:p>
          <a:endParaRPr lang="el-GR"/>
        </a:p>
      </dgm:t>
    </dgm:pt>
    <dgm:pt modelId="{96544FA1-BB8E-4ADB-97C3-1B73C7587DCD}" type="pres">
      <dgm:prSet presAssocID="{3589D5E3-DA63-42CA-92FE-ACA7A0ACD5C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27966A-EEC3-4286-84CF-B84FCFD61064}" type="pres">
      <dgm:prSet presAssocID="{51D30D27-9693-4E6F-A320-A606FCE0C8C5}" presName="sibTrans" presStyleLbl="sibTrans1D1" presStyleIdx="6" presStyleCnt="9"/>
      <dgm:spPr/>
      <dgm:t>
        <a:bodyPr/>
        <a:lstStyle/>
        <a:p>
          <a:endParaRPr lang="el-GR"/>
        </a:p>
      </dgm:t>
    </dgm:pt>
    <dgm:pt modelId="{BCD5F008-9693-4872-9A09-25A8D6324500}" type="pres">
      <dgm:prSet presAssocID="{51D30D27-9693-4E6F-A320-A606FCE0C8C5}" presName="connectorText" presStyleLbl="sibTrans1D1" presStyleIdx="6" presStyleCnt="9"/>
      <dgm:spPr/>
      <dgm:t>
        <a:bodyPr/>
        <a:lstStyle/>
        <a:p>
          <a:endParaRPr lang="el-GR"/>
        </a:p>
      </dgm:t>
    </dgm:pt>
    <dgm:pt modelId="{3B0C44F9-89A3-44E2-A04F-08281299C226}" type="pres">
      <dgm:prSet presAssocID="{65EB16CA-9CD3-45BB-B3E2-6FBE32AC7257}" presName="node" presStyleLbl="node1" presStyleIdx="7" presStyleCnt="10" custLinFactNeighborX="-2431" custLinFactNeighborY="472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65F48F-64FA-4584-A0ED-DD8AB1EC33B8}" type="pres">
      <dgm:prSet presAssocID="{BC04216E-DEDE-4EEE-9201-CFA4C8900187}" presName="sibTrans" presStyleLbl="sibTrans1D1" presStyleIdx="7" presStyleCnt="9"/>
      <dgm:spPr/>
      <dgm:t>
        <a:bodyPr/>
        <a:lstStyle/>
        <a:p>
          <a:endParaRPr lang="el-GR"/>
        </a:p>
      </dgm:t>
    </dgm:pt>
    <dgm:pt modelId="{44A2608E-44EB-4EAE-B428-BBA3C7E3E312}" type="pres">
      <dgm:prSet presAssocID="{BC04216E-DEDE-4EEE-9201-CFA4C8900187}" presName="connectorText" presStyleLbl="sibTrans1D1" presStyleIdx="7" presStyleCnt="9"/>
      <dgm:spPr/>
      <dgm:t>
        <a:bodyPr/>
        <a:lstStyle/>
        <a:p>
          <a:endParaRPr lang="el-GR"/>
        </a:p>
      </dgm:t>
    </dgm:pt>
    <dgm:pt modelId="{0A586F69-5E4F-4A53-ADB7-FA68DECA755B}" type="pres">
      <dgm:prSet presAssocID="{6C2DF26D-013C-4FCD-8A6A-CBD7B0E19CA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937644-7D3E-4E3E-AA70-7D718B38C0FA}" type="pres">
      <dgm:prSet presAssocID="{392111CE-EA92-4D1B-994D-17FA0CC7EF3E}" presName="sibTrans" presStyleLbl="sibTrans1D1" presStyleIdx="8" presStyleCnt="9"/>
      <dgm:spPr/>
      <dgm:t>
        <a:bodyPr/>
        <a:lstStyle/>
        <a:p>
          <a:endParaRPr lang="el-GR"/>
        </a:p>
      </dgm:t>
    </dgm:pt>
    <dgm:pt modelId="{2B90F038-8D42-4AE3-AED3-62039C2001F3}" type="pres">
      <dgm:prSet presAssocID="{392111CE-EA92-4D1B-994D-17FA0CC7EF3E}" presName="connectorText" presStyleLbl="sibTrans1D1" presStyleIdx="8" presStyleCnt="9"/>
      <dgm:spPr/>
      <dgm:t>
        <a:bodyPr/>
        <a:lstStyle/>
        <a:p>
          <a:endParaRPr lang="el-GR"/>
        </a:p>
      </dgm:t>
    </dgm:pt>
    <dgm:pt modelId="{83403F26-4DB1-4C98-A206-82F81AC169E1}" type="pres">
      <dgm:prSet presAssocID="{0DC500DD-971A-4409-BD95-12872B17ED3B}" presName="node" presStyleLbl="node1" presStyleIdx="9" presStyleCnt="10" custLinFactNeighborY="-540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76FB3AF-4872-4D89-AD73-9017905E28CC}" srcId="{33B40414-F9B1-476D-B046-8D0BF22218C1}" destId="{C3C2250A-90CF-4D30-8EC4-A29B3BB08E77}" srcOrd="1" destOrd="0" parTransId="{4B75EFEC-6B41-425C-ADD6-0744441D93E4}" sibTransId="{B769B797-4A9E-4FAF-8618-33951AAC6872}"/>
    <dgm:cxn modelId="{37E90520-56CF-4879-816C-6876AB78EBEE}" type="presOf" srcId="{F1F752DC-4F6D-4675-A77B-521855A76AB7}" destId="{12E16EB1-0F8C-4094-A645-3903181D6B4D}" srcOrd="0" destOrd="0" presId="urn:microsoft.com/office/officeart/2016/7/layout/RepeatingBendingProcessNew"/>
    <dgm:cxn modelId="{17B3D647-35B2-4652-A21C-1BBAA7F15EB6}" type="presOf" srcId="{392111CE-EA92-4D1B-994D-17FA0CC7EF3E}" destId="{2B90F038-8D42-4AE3-AED3-62039C2001F3}" srcOrd="1" destOrd="0" presId="urn:microsoft.com/office/officeart/2016/7/layout/RepeatingBendingProcessNew"/>
    <dgm:cxn modelId="{9FD401FA-11C3-45EA-BAFE-61FC1798B8E0}" srcId="{33B40414-F9B1-476D-B046-8D0BF22218C1}" destId="{7B4FFDAF-E440-4846-8700-AD64B0CBF8A7}" srcOrd="4" destOrd="0" parTransId="{2ADFF147-AE30-4755-B68F-F34560FBA543}" sibTransId="{F1F752DC-4F6D-4675-A77B-521855A76AB7}"/>
    <dgm:cxn modelId="{3DEEFAF6-8DA0-4493-BEDD-1A0311031A32}" type="presOf" srcId="{51D30D27-9693-4E6F-A320-A606FCE0C8C5}" destId="{BCD5F008-9693-4872-9A09-25A8D6324500}" srcOrd="1" destOrd="0" presId="urn:microsoft.com/office/officeart/2016/7/layout/RepeatingBendingProcessNew"/>
    <dgm:cxn modelId="{E5B58848-9E2C-4E6B-90F0-306E62D7D496}" type="presOf" srcId="{BC04216E-DEDE-4EEE-9201-CFA4C8900187}" destId="{44A2608E-44EB-4EAE-B428-BBA3C7E3E312}" srcOrd="1" destOrd="0" presId="urn:microsoft.com/office/officeart/2016/7/layout/RepeatingBendingProcessNew"/>
    <dgm:cxn modelId="{0F587CAC-96CA-4E5C-81A2-BC284BB703C0}" type="presOf" srcId="{C3C2250A-90CF-4D30-8EC4-A29B3BB08E77}" destId="{665511E9-77D1-45B7-B74C-EC326DB279A1}" srcOrd="0" destOrd="0" presId="urn:microsoft.com/office/officeart/2016/7/layout/RepeatingBendingProcessNew"/>
    <dgm:cxn modelId="{B70D482A-1C1C-4360-8EA2-BDCC52ED82B6}" srcId="{33B40414-F9B1-476D-B046-8D0BF22218C1}" destId="{61DF3AF5-8FA1-42D7-A87B-E3D062BE84D1}" srcOrd="3" destOrd="0" parTransId="{C4BAF689-0797-48B6-9764-998C159C159F}" sibTransId="{CAE8FD51-09A4-4445-961C-A6A9C07F9A3B}"/>
    <dgm:cxn modelId="{73004EFA-AF5D-4300-97A4-7D8065498DF0}" srcId="{33B40414-F9B1-476D-B046-8D0BF22218C1}" destId="{6C2DF26D-013C-4FCD-8A6A-CBD7B0E19CA4}" srcOrd="8" destOrd="0" parTransId="{FE8122D5-E32C-47C1-B78D-7361DC65BC5B}" sibTransId="{392111CE-EA92-4D1B-994D-17FA0CC7EF3E}"/>
    <dgm:cxn modelId="{3EB08C89-C49B-4C6E-887C-7BA0D2DD0439}" srcId="{33B40414-F9B1-476D-B046-8D0BF22218C1}" destId="{0DC500DD-971A-4409-BD95-12872B17ED3B}" srcOrd="9" destOrd="0" parTransId="{514520EF-F332-4975-83DB-EAB44BAE6AB4}" sibTransId="{1D900F62-9464-406F-A0C1-14CA11DCFF12}"/>
    <dgm:cxn modelId="{E1B7657C-E636-4C62-8C27-D800C5BA06EC}" type="presOf" srcId="{CAE8FD51-09A4-4445-961C-A6A9C07F9A3B}" destId="{8B107982-5E45-4AB2-951D-781D5A08482A}" srcOrd="1" destOrd="0" presId="urn:microsoft.com/office/officeart/2016/7/layout/RepeatingBendingProcessNew"/>
    <dgm:cxn modelId="{933B134E-5F3C-41B5-92EB-542BD63B97D8}" srcId="{33B40414-F9B1-476D-B046-8D0BF22218C1}" destId="{6358B475-1A6F-497E-8A01-B4A547788A6B}" srcOrd="5" destOrd="0" parTransId="{62230B7B-F130-405A-9D41-A9238B40BC49}" sibTransId="{20C0F5DA-0513-4BC9-A148-429879BBA3D8}"/>
    <dgm:cxn modelId="{9457D4D2-F050-4924-BF39-E065D9F46567}" type="presOf" srcId="{51D30D27-9693-4E6F-A320-A606FCE0C8C5}" destId="{6727966A-EEC3-4286-84CF-B84FCFD61064}" srcOrd="0" destOrd="0" presId="urn:microsoft.com/office/officeart/2016/7/layout/RepeatingBendingProcessNew"/>
    <dgm:cxn modelId="{3AA26435-68F2-424C-BC1A-E0F2A4734FFA}" type="presOf" srcId="{570DC594-4DA3-4EA9-86A1-CF3EB005EBB6}" destId="{DC5B49E4-00EA-4881-8930-9456F8AF476B}" srcOrd="0" destOrd="0" presId="urn:microsoft.com/office/officeart/2016/7/layout/RepeatingBendingProcessNew"/>
    <dgm:cxn modelId="{840A624E-CC60-48F5-A094-2254C9143A57}" srcId="{33B40414-F9B1-476D-B046-8D0BF22218C1}" destId="{65EB16CA-9CD3-45BB-B3E2-6FBE32AC7257}" srcOrd="7" destOrd="0" parTransId="{E1ECFC14-7DAE-4CDD-B5C9-84657792B756}" sibTransId="{BC04216E-DEDE-4EEE-9201-CFA4C8900187}"/>
    <dgm:cxn modelId="{6D58BE14-29AD-4607-94F7-32FACEB94FCA}" type="presOf" srcId="{E55CC843-9DE2-4E6E-A003-F395C59E2CCF}" destId="{BC071D7C-334C-4114-8823-1B1CD00EA4A2}" srcOrd="0" destOrd="0" presId="urn:microsoft.com/office/officeart/2016/7/layout/RepeatingBendingProcessNew"/>
    <dgm:cxn modelId="{F7F97198-A0E6-4795-830E-C24F87235F15}" type="presOf" srcId="{B769B797-4A9E-4FAF-8618-33951AAC6872}" destId="{4D12760F-E3AD-4B78-A11A-15CA72ADBBB6}" srcOrd="1" destOrd="0" presId="urn:microsoft.com/office/officeart/2016/7/layout/RepeatingBendingProcessNew"/>
    <dgm:cxn modelId="{9BD937AC-58F6-44A9-82D5-EA3B6617A5E4}" type="presOf" srcId="{6358B475-1A6F-497E-8A01-B4A547788A6B}" destId="{DA2B35CF-605A-4A1E-B512-B47DF22C8E06}" srcOrd="0" destOrd="0" presId="urn:microsoft.com/office/officeart/2016/7/layout/RepeatingBendingProcessNew"/>
    <dgm:cxn modelId="{AF7FC7AD-6C93-4A1B-A55E-2450D0EDABB3}" type="presOf" srcId="{CAE8FD51-09A4-4445-961C-A6A9C07F9A3B}" destId="{2223E32F-1BF7-4480-905D-24A9A171A3C6}" srcOrd="0" destOrd="0" presId="urn:microsoft.com/office/officeart/2016/7/layout/RepeatingBendingProcessNew"/>
    <dgm:cxn modelId="{ED72B828-239C-4E9F-A4C5-DDF380533A52}" type="presOf" srcId="{20C0F5DA-0513-4BC9-A148-429879BBA3D8}" destId="{9DD482C3-EC10-4429-B5D1-528D94E17F7F}" srcOrd="1" destOrd="0" presId="urn:microsoft.com/office/officeart/2016/7/layout/RepeatingBendingProcessNew"/>
    <dgm:cxn modelId="{6A9053F7-CFE0-4E8F-89F7-E1BA55574421}" type="presOf" srcId="{A29AD0F3-606B-4A11-9431-666E72EF0569}" destId="{6B97931F-5AA5-4C16-A6CE-6DE8684B1BF5}" srcOrd="0" destOrd="0" presId="urn:microsoft.com/office/officeart/2016/7/layout/RepeatingBendingProcessNew"/>
    <dgm:cxn modelId="{E546D54A-EBF8-4C18-BF3B-D5C95A2D5991}" type="presOf" srcId="{3589D5E3-DA63-42CA-92FE-ACA7A0ACD5C0}" destId="{96544FA1-BB8E-4ADB-97C3-1B73C7587DCD}" srcOrd="0" destOrd="0" presId="urn:microsoft.com/office/officeart/2016/7/layout/RepeatingBendingProcessNew"/>
    <dgm:cxn modelId="{ACC7B216-2F27-44B3-9AF4-D2C61BBEAB84}" type="presOf" srcId="{65EB16CA-9CD3-45BB-B3E2-6FBE32AC7257}" destId="{3B0C44F9-89A3-44E2-A04F-08281299C226}" srcOrd="0" destOrd="0" presId="urn:microsoft.com/office/officeart/2016/7/layout/RepeatingBendingProcessNew"/>
    <dgm:cxn modelId="{98ABED5E-E3C5-4AAA-9E0A-D83521724267}" type="presOf" srcId="{33B40414-F9B1-476D-B046-8D0BF22218C1}" destId="{832EB59C-043C-4DA7-81BA-211C0402AD35}" srcOrd="0" destOrd="0" presId="urn:microsoft.com/office/officeart/2016/7/layout/RepeatingBendingProcessNew"/>
    <dgm:cxn modelId="{521C450D-4CB8-4811-AD81-4384AFC0FE70}" srcId="{33B40414-F9B1-476D-B046-8D0BF22218C1}" destId="{3589D5E3-DA63-42CA-92FE-ACA7A0ACD5C0}" srcOrd="6" destOrd="0" parTransId="{9753F6C5-01EF-46A0-AC0A-7D4043BFB388}" sibTransId="{51D30D27-9693-4E6F-A320-A606FCE0C8C5}"/>
    <dgm:cxn modelId="{91BFDBED-BF0C-4177-AA10-4CEB746A8652}" srcId="{33B40414-F9B1-476D-B046-8D0BF22218C1}" destId="{E55CC843-9DE2-4E6E-A003-F395C59E2CCF}" srcOrd="2" destOrd="0" parTransId="{75CBF347-827B-4BE0-B0D2-D3382981E2FD}" sibTransId="{570DC594-4DA3-4EA9-86A1-CF3EB005EBB6}"/>
    <dgm:cxn modelId="{1A2E5E4A-D45B-4B32-BE6F-72E92352E7AC}" type="presOf" srcId="{F1F752DC-4F6D-4675-A77B-521855A76AB7}" destId="{7FD0A04B-E93F-4855-934A-68BE9B60EB1A}" srcOrd="1" destOrd="0" presId="urn:microsoft.com/office/officeart/2016/7/layout/RepeatingBendingProcessNew"/>
    <dgm:cxn modelId="{E2760D8A-4E29-4260-90D2-EB77ABCE2859}" type="presOf" srcId="{7B4FFDAF-E440-4846-8700-AD64B0CBF8A7}" destId="{6259AE99-8883-47B4-901F-9CF33797A604}" srcOrd="0" destOrd="0" presId="urn:microsoft.com/office/officeart/2016/7/layout/RepeatingBendingProcessNew"/>
    <dgm:cxn modelId="{505938A5-F94D-4488-9B58-F33818F9EFD9}" type="presOf" srcId="{A29AD0F3-606B-4A11-9431-666E72EF0569}" destId="{5C0BC461-7739-40E3-A9FC-33FB46E16855}" srcOrd="1" destOrd="0" presId="urn:microsoft.com/office/officeart/2016/7/layout/RepeatingBendingProcessNew"/>
    <dgm:cxn modelId="{3D8215E8-9BAE-4789-A2CC-76149689E524}" srcId="{33B40414-F9B1-476D-B046-8D0BF22218C1}" destId="{E0A08E0E-FE16-49B6-89CA-542D8615CD3D}" srcOrd="0" destOrd="0" parTransId="{1F8587DD-DC45-43EE-B38E-AE3B14C6472F}" sibTransId="{A29AD0F3-606B-4A11-9431-666E72EF0569}"/>
    <dgm:cxn modelId="{516EAA80-25D5-4E36-8D2A-7A7FFC3031F7}" type="presOf" srcId="{E0A08E0E-FE16-49B6-89CA-542D8615CD3D}" destId="{B241792E-435C-4BB0-B9B5-E52E7FA61F7E}" srcOrd="0" destOrd="0" presId="urn:microsoft.com/office/officeart/2016/7/layout/RepeatingBendingProcessNew"/>
    <dgm:cxn modelId="{81151C30-127D-4835-90C6-EED5D4DECBC5}" type="presOf" srcId="{6C2DF26D-013C-4FCD-8A6A-CBD7B0E19CA4}" destId="{0A586F69-5E4F-4A53-ADB7-FA68DECA755B}" srcOrd="0" destOrd="0" presId="urn:microsoft.com/office/officeart/2016/7/layout/RepeatingBendingProcessNew"/>
    <dgm:cxn modelId="{5571FB27-8A72-4207-BFC7-41924A2B4786}" type="presOf" srcId="{0DC500DD-971A-4409-BD95-12872B17ED3B}" destId="{83403F26-4DB1-4C98-A206-82F81AC169E1}" srcOrd="0" destOrd="0" presId="urn:microsoft.com/office/officeart/2016/7/layout/RepeatingBendingProcessNew"/>
    <dgm:cxn modelId="{8E372657-44AE-485E-9180-E134AC7C6014}" type="presOf" srcId="{61DF3AF5-8FA1-42D7-A87B-E3D062BE84D1}" destId="{95571666-59EB-43F1-9A25-8AF96B5E48FC}" srcOrd="0" destOrd="0" presId="urn:microsoft.com/office/officeart/2016/7/layout/RepeatingBendingProcessNew"/>
    <dgm:cxn modelId="{B64CF779-500F-4E62-8448-4DE024465C4C}" type="presOf" srcId="{BC04216E-DEDE-4EEE-9201-CFA4C8900187}" destId="{ED65F48F-64FA-4584-A0ED-DD8AB1EC33B8}" srcOrd="0" destOrd="0" presId="urn:microsoft.com/office/officeart/2016/7/layout/RepeatingBendingProcessNew"/>
    <dgm:cxn modelId="{64EE51F5-8E2E-4A5F-BD22-6C1E8B497452}" type="presOf" srcId="{392111CE-EA92-4D1B-994D-17FA0CC7EF3E}" destId="{13937644-7D3E-4E3E-AA70-7D718B38C0FA}" srcOrd="0" destOrd="0" presId="urn:microsoft.com/office/officeart/2016/7/layout/RepeatingBendingProcessNew"/>
    <dgm:cxn modelId="{F5981DCD-CD22-41D6-B0A1-3040672FA172}" type="presOf" srcId="{570DC594-4DA3-4EA9-86A1-CF3EB005EBB6}" destId="{85FDD8CC-A5B9-4EFA-9FCE-A71C4F9C2B93}" srcOrd="1" destOrd="0" presId="urn:microsoft.com/office/officeart/2016/7/layout/RepeatingBendingProcessNew"/>
    <dgm:cxn modelId="{01C21FDE-C329-491C-9E97-C83D0D7D1C64}" type="presOf" srcId="{B769B797-4A9E-4FAF-8618-33951AAC6872}" destId="{08E87EC9-911B-4EFE-8A79-0D403EDDCA36}" srcOrd="0" destOrd="0" presId="urn:microsoft.com/office/officeart/2016/7/layout/RepeatingBendingProcessNew"/>
    <dgm:cxn modelId="{6CA927E2-396B-4E91-822D-9FD68C368CB0}" type="presOf" srcId="{20C0F5DA-0513-4BC9-A148-429879BBA3D8}" destId="{315F863B-5B99-444E-B8AA-4A0440F565C9}" srcOrd="0" destOrd="0" presId="urn:microsoft.com/office/officeart/2016/7/layout/RepeatingBendingProcessNew"/>
    <dgm:cxn modelId="{24C829AE-08BC-46E0-A90C-AACF0A336DC2}" type="presParOf" srcId="{832EB59C-043C-4DA7-81BA-211C0402AD35}" destId="{B241792E-435C-4BB0-B9B5-E52E7FA61F7E}" srcOrd="0" destOrd="0" presId="urn:microsoft.com/office/officeart/2016/7/layout/RepeatingBendingProcessNew"/>
    <dgm:cxn modelId="{FB5B9CF6-6901-4513-A967-98B6C5DC0194}" type="presParOf" srcId="{832EB59C-043C-4DA7-81BA-211C0402AD35}" destId="{6B97931F-5AA5-4C16-A6CE-6DE8684B1BF5}" srcOrd="1" destOrd="0" presId="urn:microsoft.com/office/officeart/2016/7/layout/RepeatingBendingProcessNew"/>
    <dgm:cxn modelId="{14689393-8B31-46AD-9126-16A4D71615BF}" type="presParOf" srcId="{6B97931F-5AA5-4C16-A6CE-6DE8684B1BF5}" destId="{5C0BC461-7739-40E3-A9FC-33FB46E16855}" srcOrd="0" destOrd="0" presId="urn:microsoft.com/office/officeart/2016/7/layout/RepeatingBendingProcessNew"/>
    <dgm:cxn modelId="{F8244582-75AC-441E-AE6D-E1239E820FBE}" type="presParOf" srcId="{832EB59C-043C-4DA7-81BA-211C0402AD35}" destId="{665511E9-77D1-45B7-B74C-EC326DB279A1}" srcOrd="2" destOrd="0" presId="urn:microsoft.com/office/officeart/2016/7/layout/RepeatingBendingProcessNew"/>
    <dgm:cxn modelId="{FA765D51-2E98-4958-8652-7494EE49234B}" type="presParOf" srcId="{832EB59C-043C-4DA7-81BA-211C0402AD35}" destId="{08E87EC9-911B-4EFE-8A79-0D403EDDCA36}" srcOrd="3" destOrd="0" presId="urn:microsoft.com/office/officeart/2016/7/layout/RepeatingBendingProcessNew"/>
    <dgm:cxn modelId="{B1E48C8B-0A74-4C49-953A-587F673A8721}" type="presParOf" srcId="{08E87EC9-911B-4EFE-8A79-0D403EDDCA36}" destId="{4D12760F-E3AD-4B78-A11A-15CA72ADBBB6}" srcOrd="0" destOrd="0" presId="urn:microsoft.com/office/officeart/2016/7/layout/RepeatingBendingProcessNew"/>
    <dgm:cxn modelId="{043CDAA2-637C-4913-ABDC-7DB9656224E3}" type="presParOf" srcId="{832EB59C-043C-4DA7-81BA-211C0402AD35}" destId="{BC071D7C-334C-4114-8823-1B1CD00EA4A2}" srcOrd="4" destOrd="0" presId="urn:microsoft.com/office/officeart/2016/7/layout/RepeatingBendingProcessNew"/>
    <dgm:cxn modelId="{AE8E79B5-EEF4-455F-BFC4-96373662E5AE}" type="presParOf" srcId="{832EB59C-043C-4DA7-81BA-211C0402AD35}" destId="{DC5B49E4-00EA-4881-8930-9456F8AF476B}" srcOrd="5" destOrd="0" presId="urn:microsoft.com/office/officeart/2016/7/layout/RepeatingBendingProcessNew"/>
    <dgm:cxn modelId="{F825C27F-C17C-432D-A309-D7B3D2833920}" type="presParOf" srcId="{DC5B49E4-00EA-4881-8930-9456F8AF476B}" destId="{85FDD8CC-A5B9-4EFA-9FCE-A71C4F9C2B93}" srcOrd="0" destOrd="0" presId="urn:microsoft.com/office/officeart/2016/7/layout/RepeatingBendingProcessNew"/>
    <dgm:cxn modelId="{04DE1C89-D122-4A2A-B33B-33A6DD1A9EDB}" type="presParOf" srcId="{832EB59C-043C-4DA7-81BA-211C0402AD35}" destId="{95571666-59EB-43F1-9A25-8AF96B5E48FC}" srcOrd="6" destOrd="0" presId="urn:microsoft.com/office/officeart/2016/7/layout/RepeatingBendingProcessNew"/>
    <dgm:cxn modelId="{1A07BA28-9BBA-4D69-9C6B-A3B653D884AB}" type="presParOf" srcId="{832EB59C-043C-4DA7-81BA-211C0402AD35}" destId="{2223E32F-1BF7-4480-905D-24A9A171A3C6}" srcOrd="7" destOrd="0" presId="urn:microsoft.com/office/officeart/2016/7/layout/RepeatingBendingProcessNew"/>
    <dgm:cxn modelId="{26F2E251-2F7E-4380-93E0-D2C5FCF16C59}" type="presParOf" srcId="{2223E32F-1BF7-4480-905D-24A9A171A3C6}" destId="{8B107982-5E45-4AB2-951D-781D5A08482A}" srcOrd="0" destOrd="0" presId="urn:microsoft.com/office/officeart/2016/7/layout/RepeatingBendingProcessNew"/>
    <dgm:cxn modelId="{A47691F2-87E5-40D1-B07A-E077915A6884}" type="presParOf" srcId="{832EB59C-043C-4DA7-81BA-211C0402AD35}" destId="{6259AE99-8883-47B4-901F-9CF33797A604}" srcOrd="8" destOrd="0" presId="urn:microsoft.com/office/officeart/2016/7/layout/RepeatingBendingProcessNew"/>
    <dgm:cxn modelId="{BE0A414F-0CF3-44CC-A3FB-74B0D7823749}" type="presParOf" srcId="{832EB59C-043C-4DA7-81BA-211C0402AD35}" destId="{12E16EB1-0F8C-4094-A645-3903181D6B4D}" srcOrd="9" destOrd="0" presId="urn:microsoft.com/office/officeart/2016/7/layout/RepeatingBendingProcessNew"/>
    <dgm:cxn modelId="{84DC8B91-986D-4A52-8C7C-570848204DC9}" type="presParOf" srcId="{12E16EB1-0F8C-4094-A645-3903181D6B4D}" destId="{7FD0A04B-E93F-4855-934A-68BE9B60EB1A}" srcOrd="0" destOrd="0" presId="urn:microsoft.com/office/officeart/2016/7/layout/RepeatingBendingProcessNew"/>
    <dgm:cxn modelId="{A41FB78F-070A-44F9-B93D-2400968F413C}" type="presParOf" srcId="{832EB59C-043C-4DA7-81BA-211C0402AD35}" destId="{DA2B35CF-605A-4A1E-B512-B47DF22C8E06}" srcOrd="10" destOrd="0" presId="urn:microsoft.com/office/officeart/2016/7/layout/RepeatingBendingProcessNew"/>
    <dgm:cxn modelId="{69604AF9-8B8E-415F-88C6-16D92C10FD16}" type="presParOf" srcId="{832EB59C-043C-4DA7-81BA-211C0402AD35}" destId="{315F863B-5B99-444E-B8AA-4A0440F565C9}" srcOrd="11" destOrd="0" presId="urn:microsoft.com/office/officeart/2016/7/layout/RepeatingBendingProcessNew"/>
    <dgm:cxn modelId="{5D591D94-7E68-43FA-8FD9-44B76ADC99F0}" type="presParOf" srcId="{315F863B-5B99-444E-B8AA-4A0440F565C9}" destId="{9DD482C3-EC10-4429-B5D1-528D94E17F7F}" srcOrd="0" destOrd="0" presId="urn:microsoft.com/office/officeart/2016/7/layout/RepeatingBendingProcessNew"/>
    <dgm:cxn modelId="{277A619A-4E72-4024-8131-9EF9E900B112}" type="presParOf" srcId="{832EB59C-043C-4DA7-81BA-211C0402AD35}" destId="{96544FA1-BB8E-4ADB-97C3-1B73C7587DCD}" srcOrd="12" destOrd="0" presId="urn:microsoft.com/office/officeart/2016/7/layout/RepeatingBendingProcessNew"/>
    <dgm:cxn modelId="{04211F74-7FDE-45E2-895F-8689D1D2C5C9}" type="presParOf" srcId="{832EB59C-043C-4DA7-81BA-211C0402AD35}" destId="{6727966A-EEC3-4286-84CF-B84FCFD61064}" srcOrd="13" destOrd="0" presId="urn:microsoft.com/office/officeart/2016/7/layout/RepeatingBendingProcessNew"/>
    <dgm:cxn modelId="{00867004-18E7-479D-A896-17E02B4392CC}" type="presParOf" srcId="{6727966A-EEC3-4286-84CF-B84FCFD61064}" destId="{BCD5F008-9693-4872-9A09-25A8D6324500}" srcOrd="0" destOrd="0" presId="urn:microsoft.com/office/officeart/2016/7/layout/RepeatingBendingProcessNew"/>
    <dgm:cxn modelId="{143AE919-6390-4C9E-99F9-06289DD24BB1}" type="presParOf" srcId="{832EB59C-043C-4DA7-81BA-211C0402AD35}" destId="{3B0C44F9-89A3-44E2-A04F-08281299C226}" srcOrd="14" destOrd="0" presId="urn:microsoft.com/office/officeart/2016/7/layout/RepeatingBendingProcessNew"/>
    <dgm:cxn modelId="{2B68ED73-653F-475E-BBED-6B6C47D89FC0}" type="presParOf" srcId="{832EB59C-043C-4DA7-81BA-211C0402AD35}" destId="{ED65F48F-64FA-4584-A0ED-DD8AB1EC33B8}" srcOrd="15" destOrd="0" presId="urn:microsoft.com/office/officeart/2016/7/layout/RepeatingBendingProcessNew"/>
    <dgm:cxn modelId="{A479EB0A-AD72-4486-A90E-8F07EF5C82F4}" type="presParOf" srcId="{ED65F48F-64FA-4584-A0ED-DD8AB1EC33B8}" destId="{44A2608E-44EB-4EAE-B428-BBA3C7E3E312}" srcOrd="0" destOrd="0" presId="urn:microsoft.com/office/officeart/2016/7/layout/RepeatingBendingProcessNew"/>
    <dgm:cxn modelId="{9F8775AC-D444-4FFC-BC70-106769B9D399}" type="presParOf" srcId="{832EB59C-043C-4DA7-81BA-211C0402AD35}" destId="{0A586F69-5E4F-4A53-ADB7-FA68DECA755B}" srcOrd="16" destOrd="0" presId="urn:microsoft.com/office/officeart/2016/7/layout/RepeatingBendingProcessNew"/>
    <dgm:cxn modelId="{44558549-90FF-4854-89B4-4F2D47689543}" type="presParOf" srcId="{832EB59C-043C-4DA7-81BA-211C0402AD35}" destId="{13937644-7D3E-4E3E-AA70-7D718B38C0FA}" srcOrd="17" destOrd="0" presId="urn:microsoft.com/office/officeart/2016/7/layout/RepeatingBendingProcessNew"/>
    <dgm:cxn modelId="{09943976-239D-46CB-B786-693AD170397A}" type="presParOf" srcId="{13937644-7D3E-4E3E-AA70-7D718B38C0FA}" destId="{2B90F038-8D42-4AE3-AED3-62039C2001F3}" srcOrd="0" destOrd="0" presId="urn:microsoft.com/office/officeart/2016/7/layout/RepeatingBendingProcessNew"/>
    <dgm:cxn modelId="{E865BCB7-03B9-49BC-8B8B-05C6ABEE6BC6}" type="presParOf" srcId="{832EB59C-043C-4DA7-81BA-211C0402AD35}" destId="{83403F26-4DB1-4C98-A206-82F81AC169E1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3B0BC3-CAAF-479D-AEB5-1B4092B4B23E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567648-37DF-4BE1-9A97-E563AE0726FB}">
      <dgm:prSet/>
      <dgm:spPr/>
      <dgm:t>
        <a:bodyPr/>
        <a:lstStyle/>
        <a:p>
          <a:r>
            <a:rPr lang="en-US"/>
            <a:t>The city whose name is synonymous with technology and the digital age is that of Trikala. From 2016 until today it has developed a network of digital actions for the benefit of its citizens.</a:t>
          </a:r>
        </a:p>
      </dgm:t>
    </dgm:pt>
    <dgm:pt modelId="{9719FC98-B5BE-4D74-B3E3-8D06A87A5E3C}" type="parTrans" cxnId="{9733C604-5164-43A4-B5C8-B6B591A5A422}">
      <dgm:prSet/>
      <dgm:spPr/>
      <dgm:t>
        <a:bodyPr/>
        <a:lstStyle/>
        <a:p>
          <a:endParaRPr lang="en-US"/>
        </a:p>
      </dgm:t>
    </dgm:pt>
    <dgm:pt modelId="{7491AB23-DE59-44E9-8FEB-74C29F46B4D9}" type="sibTrans" cxnId="{9733C604-5164-43A4-B5C8-B6B591A5A422}">
      <dgm:prSet/>
      <dgm:spPr/>
      <dgm:t>
        <a:bodyPr/>
        <a:lstStyle/>
        <a:p>
          <a:endParaRPr lang="en-US"/>
        </a:p>
      </dgm:t>
    </dgm:pt>
    <dgm:pt modelId="{504F213D-6CA1-4EA2-A8BE-DE8D8670C940}">
      <dgm:prSet/>
      <dgm:spPr/>
      <dgm:t>
        <a:bodyPr/>
        <a:lstStyle/>
        <a:p>
          <a:r>
            <a:rPr lang="en-US"/>
            <a:t>Recent additions to the list of innovations is the deterrent parking system for the 30 disabled places that the city has.</a:t>
          </a:r>
        </a:p>
      </dgm:t>
    </dgm:pt>
    <dgm:pt modelId="{9C486B6E-4BFD-46B3-8C9A-3DEBEDC84CF5}" type="parTrans" cxnId="{30D5706B-0E90-4CE7-8E28-707DC26F4664}">
      <dgm:prSet/>
      <dgm:spPr/>
      <dgm:t>
        <a:bodyPr/>
        <a:lstStyle/>
        <a:p>
          <a:endParaRPr lang="en-US"/>
        </a:p>
      </dgm:t>
    </dgm:pt>
    <dgm:pt modelId="{4D3A53F6-7880-4B6B-B4D8-7F6764F7DAA7}" type="sibTrans" cxnId="{30D5706B-0E90-4CE7-8E28-707DC26F4664}">
      <dgm:prSet/>
      <dgm:spPr/>
      <dgm:t>
        <a:bodyPr/>
        <a:lstStyle/>
        <a:p>
          <a:endParaRPr lang="en-US"/>
        </a:p>
      </dgm:t>
    </dgm:pt>
    <dgm:pt modelId="{68925EA8-E570-4FE5-BE89-951224477409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Special sensors “understand” if the vehicle in the demarcated position has a Wireless Parking Identification Card for the disabled – which is provided to the person by the municipality</a:t>
          </a:r>
          <a:r>
            <a:rPr lang="en-GB" dirty="0"/>
            <a:t>. </a:t>
          </a:r>
          <a:endParaRPr lang="en-US" dirty="0"/>
        </a:p>
      </dgm:t>
    </dgm:pt>
    <dgm:pt modelId="{EC300844-9EBF-4815-A395-2B2FCF63D5EB}" type="parTrans" cxnId="{5DF6B843-0656-42B1-A683-8A9E9A1CD0A7}">
      <dgm:prSet/>
      <dgm:spPr/>
      <dgm:t>
        <a:bodyPr/>
        <a:lstStyle/>
        <a:p>
          <a:endParaRPr lang="en-US"/>
        </a:p>
      </dgm:t>
    </dgm:pt>
    <dgm:pt modelId="{EEA31FD7-81E3-4D1B-B238-DCFA9D7704C5}" type="sibTrans" cxnId="{5DF6B843-0656-42B1-A683-8A9E9A1CD0A7}">
      <dgm:prSet/>
      <dgm:spPr/>
      <dgm:t>
        <a:bodyPr/>
        <a:lstStyle/>
        <a:p>
          <a:endParaRPr lang="en-US"/>
        </a:p>
      </dgm:t>
    </dgm:pt>
    <dgm:pt modelId="{683516B5-1071-4DAB-96EC-86B49E90D83A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If not, then the Municipal Police, which receives the signal, proceeds to remove license plates</a:t>
          </a:r>
          <a:r>
            <a:rPr lang="en-GB" dirty="0"/>
            <a:t>. According to the people of the Municipality of </a:t>
          </a:r>
          <a:r>
            <a:rPr lang="en-GB" dirty="0" err="1"/>
            <a:t>Trikala</a:t>
          </a:r>
          <a:r>
            <a:rPr lang="en-GB" dirty="0"/>
            <a:t>, from the time the measure became known, </a:t>
          </a:r>
          <a:r>
            <a:rPr lang="en-GB" b="1" dirty="0">
              <a:solidFill>
                <a:srgbClr val="FF0000"/>
              </a:solidFill>
            </a:rPr>
            <a:t>parking spaces for the disabled were decongested by 40%.</a:t>
          </a:r>
          <a:endParaRPr lang="en-US" b="1" dirty="0">
            <a:solidFill>
              <a:srgbClr val="FF0000"/>
            </a:solidFill>
          </a:endParaRPr>
        </a:p>
      </dgm:t>
    </dgm:pt>
    <dgm:pt modelId="{4E35432F-351F-432B-9F5F-9C188EAEDCCD}" type="parTrans" cxnId="{AE2472C1-19C6-4547-8BA4-2DF3944995DF}">
      <dgm:prSet/>
      <dgm:spPr/>
      <dgm:t>
        <a:bodyPr/>
        <a:lstStyle/>
        <a:p>
          <a:endParaRPr lang="en-US"/>
        </a:p>
      </dgm:t>
    </dgm:pt>
    <dgm:pt modelId="{3F8EB9F0-E82A-41FB-846F-48B26D8287F9}" type="sibTrans" cxnId="{AE2472C1-19C6-4547-8BA4-2DF3944995DF}">
      <dgm:prSet/>
      <dgm:spPr/>
      <dgm:t>
        <a:bodyPr/>
        <a:lstStyle/>
        <a:p>
          <a:endParaRPr lang="en-US"/>
        </a:p>
      </dgm:t>
    </dgm:pt>
    <dgm:pt modelId="{9BBD4573-1169-47C3-851A-E5BAD7C7258D}">
      <dgm:prSet/>
      <dgm:spPr/>
      <dgm:t>
        <a:bodyPr/>
        <a:lstStyle/>
        <a:p>
          <a:r>
            <a:rPr lang="en-GB" dirty="0"/>
            <a:t>The river level control system, with </a:t>
          </a:r>
          <a:r>
            <a:rPr lang="en-GB" b="1" dirty="0">
              <a:solidFill>
                <a:srgbClr val="FF0000"/>
              </a:solidFill>
            </a:rPr>
            <a:t>warning in case of impending floods</a:t>
          </a:r>
          <a:r>
            <a:rPr lang="en-GB" dirty="0"/>
            <a:t>, “premiered” last year during severe weather front “</a:t>
          </a:r>
          <a:r>
            <a:rPr lang="en-GB" dirty="0" err="1"/>
            <a:t>Ianos</a:t>
          </a:r>
          <a:r>
            <a:rPr lang="en-GB" dirty="0"/>
            <a:t>”.</a:t>
          </a:r>
          <a:endParaRPr lang="en-US" dirty="0"/>
        </a:p>
      </dgm:t>
    </dgm:pt>
    <dgm:pt modelId="{2B4F20A1-87FE-451A-B901-43C7192E4092}" type="parTrans" cxnId="{3D3F0DA2-99C0-4711-BC1D-56647D5EEBAA}">
      <dgm:prSet/>
      <dgm:spPr/>
      <dgm:t>
        <a:bodyPr/>
        <a:lstStyle/>
        <a:p>
          <a:endParaRPr lang="en-US"/>
        </a:p>
      </dgm:t>
    </dgm:pt>
    <dgm:pt modelId="{7C9B2C9D-8D2E-4C8F-87D7-5F12054D9E24}" type="sibTrans" cxnId="{3D3F0DA2-99C0-4711-BC1D-56647D5EEBAA}">
      <dgm:prSet/>
      <dgm:spPr/>
      <dgm:t>
        <a:bodyPr/>
        <a:lstStyle/>
        <a:p>
          <a:endParaRPr lang="en-US"/>
        </a:p>
      </dgm:t>
    </dgm:pt>
    <dgm:pt modelId="{21682664-EAD7-47BF-9C85-23F39510CB30}">
      <dgm:prSet/>
      <dgm:spPr/>
      <dgm:t>
        <a:bodyPr/>
        <a:lstStyle/>
        <a:p>
          <a:r>
            <a:rPr lang="en-GB" dirty="0"/>
            <a:t>With three large rivers flowing through </a:t>
          </a:r>
          <a:r>
            <a:rPr lang="en-GB" dirty="0" err="1"/>
            <a:t>Trikala</a:t>
          </a:r>
          <a:r>
            <a:rPr lang="en-GB" dirty="0"/>
            <a:t>, the operation of such a digital tool was</a:t>
          </a:r>
          <a:r>
            <a:rPr lang="en-GB" dirty="0">
              <a:solidFill>
                <a:srgbClr val="FF0000"/>
              </a:solidFill>
            </a:rPr>
            <a:t> vital</a:t>
          </a:r>
          <a:r>
            <a:rPr lang="en-GB" dirty="0"/>
            <a:t>, with measuring stations at the sources of the rivers, </a:t>
          </a:r>
          <a:r>
            <a:rPr lang="en-GB" b="1" dirty="0">
              <a:solidFill>
                <a:srgbClr val="FF0000"/>
              </a:solidFill>
            </a:rPr>
            <a:t>which send the data to make the necessary moves by the Civil Protection of the municipality</a:t>
          </a:r>
          <a:r>
            <a:rPr lang="en-GB" dirty="0"/>
            <a:t>.</a:t>
          </a:r>
          <a:endParaRPr lang="en-US" dirty="0"/>
        </a:p>
      </dgm:t>
    </dgm:pt>
    <dgm:pt modelId="{D12EFCA5-B4BB-4F2B-9F92-D6BA5CA63530}" type="parTrans" cxnId="{3D5C36D5-6E97-4F1F-B451-5A4E562AF79E}">
      <dgm:prSet/>
      <dgm:spPr/>
      <dgm:t>
        <a:bodyPr/>
        <a:lstStyle/>
        <a:p>
          <a:endParaRPr lang="en-US"/>
        </a:p>
      </dgm:t>
    </dgm:pt>
    <dgm:pt modelId="{964140DA-5DB1-4E1B-8D40-173481AC82BF}" type="sibTrans" cxnId="{3D5C36D5-6E97-4F1F-B451-5A4E562AF79E}">
      <dgm:prSet/>
      <dgm:spPr/>
      <dgm:t>
        <a:bodyPr/>
        <a:lstStyle/>
        <a:p>
          <a:endParaRPr lang="en-US"/>
        </a:p>
      </dgm:t>
    </dgm:pt>
    <dgm:pt modelId="{D765E512-4653-4EFE-B761-D2E96D81DA21}">
      <dgm:prSet/>
      <dgm:spPr/>
      <dgm:t>
        <a:bodyPr/>
        <a:lstStyle/>
        <a:p>
          <a:r>
            <a:rPr lang="en-GB"/>
            <a:t>Meanwhile, during the quarantine last March, an application was “born” that helps the citizens of Trikala to “close” the sports venue they want at a specific date and time.</a:t>
          </a:r>
          <a:endParaRPr lang="en-US"/>
        </a:p>
      </dgm:t>
    </dgm:pt>
    <dgm:pt modelId="{6C944686-39FA-4FF8-8E59-0E982E19ED60}" type="parTrans" cxnId="{B021263A-02F8-48D7-8F6D-9A8DE00CC182}">
      <dgm:prSet/>
      <dgm:spPr/>
      <dgm:t>
        <a:bodyPr/>
        <a:lstStyle/>
        <a:p>
          <a:endParaRPr lang="en-US"/>
        </a:p>
      </dgm:t>
    </dgm:pt>
    <dgm:pt modelId="{F0B097EE-999E-4F91-866E-4934A6BFF133}" type="sibTrans" cxnId="{B021263A-02F8-48D7-8F6D-9A8DE00CC182}">
      <dgm:prSet/>
      <dgm:spPr/>
      <dgm:t>
        <a:bodyPr/>
        <a:lstStyle/>
        <a:p>
          <a:endParaRPr lang="en-US"/>
        </a:p>
      </dgm:t>
    </dgm:pt>
    <dgm:pt modelId="{9F1DE21E-96AB-4E61-AC76-47F70C6989A0}">
      <dgm:prSet/>
      <dgm:spPr/>
      <dgm:t>
        <a:bodyPr/>
        <a:lstStyle/>
        <a:p>
          <a:r>
            <a:rPr lang="en-GB"/>
            <a:t>The “First Trappaizei”, for the 15 sports centers and stadiums of the city, already has 1,700 users, while only for October the reservations reached 550.</a:t>
          </a:r>
          <a:endParaRPr lang="en-US"/>
        </a:p>
      </dgm:t>
    </dgm:pt>
    <dgm:pt modelId="{F3E1E095-858D-4BCF-B06D-4CE278594B5E}" type="parTrans" cxnId="{9996AE87-D1A6-4637-B8DC-A5FBA8522C85}">
      <dgm:prSet/>
      <dgm:spPr/>
      <dgm:t>
        <a:bodyPr/>
        <a:lstStyle/>
        <a:p>
          <a:endParaRPr lang="en-US"/>
        </a:p>
      </dgm:t>
    </dgm:pt>
    <dgm:pt modelId="{CEDFBDBD-6B2B-43F1-8F3F-4848946C2BCF}" type="sibTrans" cxnId="{9996AE87-D1A6-4637-B8DC-A5FBA8522C85}">
      <dgm:prSet/>
      <dgm:spPr/>
      <dgm:t>
        <a:bodyPr/>
        <a:lstStyle/>
        <a:p>
          <a:endParaRPr lang="en-US"/>
        </a:p>
      </dgm:t>
    </dgm:pt>
    <dgm:pt modelId="{D606052D-51B5-4521-A4A4-3E99895DA2F7}" type="pres">
      <dgm:prSet presAssocID="{D63B0BC3-CAAF-479D-AEB5-1B4092B4B2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8B918EA-A404-4AFF-9DBE-D16EE53FECCD}" type="pres">
      <dgm:prSet presAssocID="{DD567648-37DF-4BE1-9A97-E563AE0726F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A744501-09DE-449E-B4EB-4713A7DDAF4A}" type="pres">
      <dgm:prSet presAssocID="{7491AB23-DE59-44E9-8FEB-74C29F46B4D9}" presName="sibTrans" presStyleCnt="0"/>
      <dgm:spPr/>
    </dgm:pt>
    <dgm:pt modelId="{12F50E69-5D95-4521-A39F-1F3AABF716A0}" type="pres">
      <dgm:prSet presAssocID="{504F213D-6CA1-4EA2-A8BE-DE8D8670C94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4C6F04-9C6E-44D3-B08F-8CADABD5760E}" type="pres">
      <dgm:prSet presAssocID="{4D3A53F6-7880-4B6B-B4D8-7F6764F7DAA7}" presName="sibTrans" presStyleCnt="0"/>
      <dgm:spPr/>
    </dgm:pt>
    <dgm:pt modelId="{7EFB4C74-72C0-4D8C-8396-3A7BA1349776}" type="pres">
      <dgm:prSet presAssocID="{68925EA8-E570-4FE5-BE89-95122447740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8583DB-0EAB-4C11-B8BC-2562D1814781}" type="pres">
      <dgm:prSet presAssocID="{EEA31FD7-81E3-4D1B-B238-DCFA9D7704C5}" presName="sibTrans" presStyleCnt="0"/>
      <dgm:spPr/>
    </dgm:pt>
    <dgm:pt modelId="{095C2E17-ACF5-48C6-B39D-1EBA4F99B732}" type="pres">
      <dgm:prSet presAssocID="{683516B5-1071-4DAB-96EC-86B49E90D83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404218-CC4E-4082-8847-CAFB959250F4}" type="pres">
      <dgm:prSet presAssocID="{3F8EB9F0-E82A-41FB-846F-48B26D8287F9}" presName="sibTrans" presStyleCnt="0"/>
      <dgm:spPr/>
    </dgm:pt>
    <dgm:pt modelId="{525517B9-8FC1-462D-9031-C4539CBCAB9D}" type="pres">
      <dgm:prSet presAssocID="{9BBD4573-1169-47C3-851A-E5BAD7C7258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99C3BE7-87A1-43D2-9F13-634850E1FBC4}" type="pres">
      <dgm:prSet presAssocID="{7C9B2C9D-8D2E-4C8F-87D7-5F12054D9E24}" presName="sibTrans" presStyleCnt="0"/>
      <dgm:spPr/>
    </dgm:pt>
    <dgm:pt modelId="{D3271E09-4DF3-44E8-ACF9-67522B6B3C9E}" type="pres">
      <dgm:prSet presAssocID="{21682664-EAD7-47BF-9C85-23F39510CB3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247238-BF1C-44BC-92C2-747910ABA325}" type="pres">
      <dgm:prSet presAssocID="{964140DA-5DB1-4E1B-8D40-173481AC82BF}" presName="sibTrans" presStyleCnt="0"/>
      <dgm:spPr/>
    </dgm:pt>
    <dgm:pt modelId="{2819891E-50B7-479B-A873-6D1870BE563B}" type="pres">
      <dgm:prSet presAssocID="{D765E512-4653-4EFE-B761-D2E96D81DA2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2FCDCD-B727-4170-9115-B99F47B5C979}" type="pres">
      <dgm:prSet presAssocID="{F0B097EE-999E-4F91-866E-4934A6BFF133}" presName="sibTrans" presStyleCnt="0"/>
      <dgm:spPr/>
    </dgm:pt>
    <dgm:pt modelId="{F996CA4D-775B-4363-A1E6-4ACB6706C5DB}" type="pres">
      <dgm:prSet presAssocID="{9F1DE21E-96AB-4E61-AC76-47F70C6989A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C0ECF3D-54F0-4293-A0FA-AC09F4E94438}" type="presOf" srcId="{9F1DE21E-96AB-4E61-AC76-47F70C6989A0}" destId="{F996CA4D-775B-4363-A1E6-4ACB6706C5DB}" srcOrd="0" destOrd="0" presId="urn:microsoft.com/office/officeart/2005/8/layout/default"/>
    <dgm:cxn modelId="{3D3F0DA2-99C0-4711-BC1D-56647D5EEBAA}" srcId="{D63B0BC3-CAAF-479D-AEB5-1B4092B4B23E}" destId="{9BBD4573-1169-47C3-851A-E5BAD7C7258D}" srcOrd="4" destOrd="0" parTransId="{2B4F20A1-87FE-451A-B901-43C7192E4092}" sibTransId="{7C9B2C9D-8D2E-4C8F-87D7-5F12054D9E24}"/>
    <dgm:cxn modelId="{9556B4FB-3B1A-4528-B0F3-59138398B386}" type="presOf" srcId="{21682664-EAD7-47BF-9C85-23F39510CB30}" destId="{D3271E09-4DF3-44E8-ACF9-67522B6B3C9E}" srcOrd="0" destOrd="0" presId="urn:microsoft.com/office/officeart/2005/8/layout/default"/>
    <dgm:cxn modelId="{B021263A-02F8-48D7-8F6D-9A8DE00CC182}" srcId="{D63B0BC3-CAAF-479D-AEB5-1B4092B4B23E}" destId="{D765E512-4653-4EFE-B761-D2E96D81DA21}" srcOrd="6" destOrd="0" parTransId="{6C944686-39FA-4FF8-8E59-0E982E19ED60}" sibTransId="{F0B097EE-999E-4F91-866E-4934A6BFF133}"/>
    <dgm:cxn modelId="{D66D4E81-52C8-4345-A10C-E2BE1DDA085A}" type="presOf" srcId="{D63B0BC3-CAAF-479D-AEB5-1B4092B4B23E}" destId="{D606052D-51B5-4521-A4A4-3E99895DA2F7}" srcOrd="0" destOrd="0" presId="urn:microsoft.com/office/officeart/2005/8/layout/default"/>
    <dgm:cxn modelId="{30D5706B-0E90-4CE7-8E28-707DC26F4664}" srcId="{D63B0BC3-CAAF-479D-AEB5-1B4092B4B23E}" destId="{504F213D-6CA1-4EA2-A8BE-DE8D8670C940}" srcOrd="1" destOrd="0" parTransId="{9C486B6E-4BFD-46B3-8C9A-3DEBEDC84CF5}" sibTransId="{4D3A53F6-7880-4B6B-B4D8-7F6764F7DAA7}"/>
    <dgm:cxn modelId="{E2FAAB62-CC58-4871-B22A-0541D377C104}" type="presOf" srcId="{DD567648-37DF-4BE1-9A97-E563AE0726FB}" destId="{18B918EA-A404-4AFF-9DBE-D16EE53FECCD}" srcOrd="0" destOrd="0" presId="urn:microsoft.com/office/officeart/2005/8/layout/default"/>
    <dgm:cxn modelId="{3D5C36D5-6E97-4F1F-B451-5A4E562AF79E}" srcId="{D63B0BC3-CAAF-479D-AEB5-1B4092B4B23E}" destId="{21682664-EAD7-47BF-9C85-23F39510CB30}" srcOrd="5" destOrd="0" parTransId="{D12EFCA5-B4BB-4F2B-9F92-D6BA5CA63530}" sibTransId="{964140DA-5DB1-4E1B-8D40-173481AC82BF}"/>
    <dgm:cxn modelId="{9733C604-5164-43A4-B5C8-B6B591A5A422}" srcId="{D63B0BC3-CAAF-479D-AEB5-1B4092B4B23E}" destId="{DD567648-37DF-4BE1-9A97-E563AE0726FB}" srcOrd="0" destOrd="0" parTransId="{9719FC98-B5BE-4D74-B3E3-8D06A87A5E3C}" sibTransId="{7491AB23-DE59-44E9-8FEB-74C29F46B4D9}"/>
    <dgm:cxn modelId="{6FE0ED70-982C-47D2-80ED-371DF558A265}" type="presOf" srcId="{683516B5-1071-4DAB-96EC-86B49E90D83A}" destId="{095C2E17-ACF5-48C6-B39D-1EBA4F99B732}" srcOrd="0" destOrd="0" presId="urn:microsoft.com/office/officeart/2005/8/layout/default"/>
    <dgm:cxn modelId="{F5ECD4FC-1970-44EE-B5CD-BB0351A9ADAE}" type="presOf" srcId="{504F213D-6CA1-4EA2-A8BE-DE8D8670C940}" destId="{12F50E69-5D95-4521-A39F-1F3AABF716A0}" srcOrd="0" destOrd="0" presId="urn:microsoft.com/office/officeart/2005/8/layout/default"/>
    <dgm:cxn modelId="{38EAB28A-6879-4897-8337-EC5726D91C40}" type="presOf" srcId="{9BBD4573-1169-47C3-851A-E5BAD7C7258D}" destId="{525517B9-8FC1-462D-9031-C4539CBCAB9D}" srcOrd="0" destOrd="0" presId="urn:microsoft.com/office/officeart/2005/8/layout/default"/>
    <dgm:cxn modelId="{9996AE87-D1A6-4637-B8DC-A5FBA8522C85}" srcId="{D63B0BC3-CAAF-479D-AEB5-1B4092B4B23E}" destId="{9F1DE21E-96AB-4E61-AC76-47F70C6989A0}" srcOrd="7" destOrd="0" parTransId="{F3E1E095-858D-4BCF-B06D-4CE278594B5E}" sibTransId="{CEDFBDBD-6B2B-43F1-8F3F-4848946C2BCF}"/>
    <dgm:cxn modelId="{34FBBAD5-6662-4864-8317-26171E13843A}" type="presOf" srcId="{68925EA8-E570-4FE5-BE89-951224477409}" destId="{7EFB4C74-72C0-4D8C-8396-3A7BA1349776}" srcOrd="0" destOrd="0" presId="urn:microsoft.com/office/officeart/2005/8/layout/default"/>
    <dgm:cxn modelId="{5DF6B843-0656-42B1-A683-8A9E9A1CD0A7}" srcId="{D63B0BC3-CAAF-479D-AEB5-1B4092B4B23E}" destId="{68925EA8-E570-4FE5-BE89-951224477409}" srcOrd="2" destOrd="0" parTransId="{EC300844-9EBF-4815-A395-2B2FCF63D5EB}" sibTransId="{EEA31FD7-81E3-4D1B-B238-DCFA9D7704C5}"/>
    <dgm:cxn modelId="{9B8367DF-51B7-42DC-9A66-96955F8BD98E}" type="presOf" srcId="{D765E512-4653-4EFE-B761-D2E96D81DA21}" destId="{2819891E-50B7-479B-A873-6D1870BE563B}" srcOrd="0" destOrd="0" presId="urn:microsoft.com/office/officeart/2005/8/layout/default"/>
    <dgm:cxn modelId="{AE2472C1-19C6-4547-8BA4-2DF3944995DF}" srcId="{D63B0BC3-CAAF-479D-AEB5-1B4092B4B23E}" destId="{683516B5-1071-4DAB-96EC-86B49E90D83A}" srcOrd="3" destOrd="0" parTransId="{4E35432F-351F-432B-9F5F-9C188EAEDCCD}" sibTransId="{3F8EB9F0-E82A-41FB-846F-48B26D8287F9}"/>
    <dgm:cxn modelId="{400BCF14-B0D3-49CB-A788-D894B5B98C1C}" type="presParOf" srcId="{D606052D-51B5-4521-A4A4-3E99895DA2F7}" destId="{18B918EA-A404-4AFF-9DBE-D16EE53FECCD}" srcOrd="0" destOrd="0" presId="urn:microsoft.com/office/officeart/2005/8/layout/default"/>
    <dgm:cxn modelId="{D4C1EF43-4F73-4C0E-948F-EAC4373B041B}" type="presParOf" srcId="{D606052D-51B5-4521-A4A4-3E99895DA2F7}" destId="{9A744501-09DE-449E-B4EB-4713A7DDAF4A}" srcOrd="1" destOrd="0" presId="urn:microsoft.com/office/officeart/2005/8/layout/default"/>
    <dgm:cxn modelId="{7EF53C2E-CF75-41D5-A886-792AEF82A577}" type="presParOf" srcId="{D606052D-51B5-4521-A4A4-3E99895DA2F7}" destId="{12F50E69-5D95-4521-A39F-1F3AABF716A0}" srcOrd="2" destOrd="0" presId="urn:microsoft.com/office/officeart/2005/8/layout/default"/>
    <dgm:cxn modelId="{F8C4FBDB-AA2E-4F0A-B10D-21C87F083D54}" type="presParOf" srcId="{D606052D-51B5-4521-A4A4-3E99895DA2F7}" destId="{5B4C6F04-9C6E-44D3-B08F-8CADABD5760E}" srcOrd="3" destOrd="0" presId="urn:microsoft.com/office/officeart/2005/8/layout/default"/>
    <dgm:cxn modelId="{6FF704D6-6F4E-4C6C-A20B-8029C1709E4E}" type="presParOf" srcId="{D606052D-51B5-4521-A4A4-3E99895DA2F7}" destId="{7EFB4C74-72C0-4D8C-8396-3A7BA1349776}" srcOrd="4" destOrd="0" presId="urn:microsoft.com/office/officeart/2005/8/layout/default"/>
    <dgm:cxn modelId="{EAFA9508-33F6-4B48-A207-B2855FB3A833}" type="presParOf" srcId="{D606052D-51B5-4521-A4A4-3E99895DA2F7}" destId="{AB8583DB-0EAB-4C11-B8BC-2562D1814781}" srcOrd="5" destOrd="0" presId="urn:microsoft.com/office/officeart/2005/8/layout/default"/>
    <dgm:cxn modelId="{9AF9E7EF-5756-4F3F-97B9-F2442AEB42CE}" type="presParOf" srcId="{D606052D-51B5-4521-A4A4-3E99895DA2F7}" destId="{095C2E17-ACF5-48C6-B39D-1EBA4F99B732}" srcOrd="6" destOrd="0" presId="urn:microsoft.com/office/officeart/2005/8/layout/default"/>
    <dgm:cxn modelId="{A88B3D97-5ED4-434B-8F51-FDAB6A9E1579}" type="presParOf" srcId="{D606052D-51B5-4521-A4A4-3E99895DA2F7}" destId="{90404218-CC4E-4082-8847-CAFB959250F4}" srcOrd="7" destOrd="0" presId="urn:microsoft.com/office/officeart/2005/8/layout/default"/>
    <dgm:cxn modelId="{AA02F1CB-E769-4877-AA0B-CA616453BC4A}" type="presParOf" srcId="{D606052D-51B5-4521-A4A4-3E99895DA2F7}" destId="{525517B9-8FC1-462D-9031-C4539CBCAB9D}" srcOrd="8" destOrd="0" presId="urn:microsoft.com/office/officeart/2005/8/layout/default"/>
    <dgm:cxn modelId="{AB38302B-5D6A-426E-B88E-325B7499BB92}" type="presParOf" srcId="{D606052D-51B5-4521-A4A4-3E99895DA2F7}" destId="{899C3BE7-87A1-43D2-9F13-634850E1FBC4}" srcOrd="9" destOrd="0" presId="urn:microsoft.com/office/officeart/2005/8/layout/default"/>
    <dgm:cxn modelId="{7DB3D88D-022B-4015-A447-8384422E41DA}" type="presParOf" srcId="{D606052D-51B5-4521-A4A4-3E99895DA2F7}" destId="{D3271E09-4DF3-44E8-ACF9-67522B6B3C9E}" srcOrd="10" destOrd="0" presId="urn:microsoft.com/office/officeart/2005/8/layout/default"/>
    <dgm:cxn modelId="{B0228B86-BE15-411A-9427-59BEAB0AF337}" type="presParOf" srcId="{D606052D-51B5-4521-A4A4-3E99895DA2F7}" destId="{3F247238-BF1C-44BC-92C2-747910ABA325}" srcOrd="11" destOrd="0" presId="urn:microsoft.com/office/officeart/2005/8/layout/default"/>
    <dgm:cxn modelId="{E1B07372-5D05-4A97-ACD3-8CC2C4B93B93}" type="presParOf" srcId="{D606052D-51B5-4521-A4A4-3E99895DA2F7}" destId="{2819891E-50B7-479B-A873-6D1870BE563B}" srcOrd="12" destOrd="0" presId="urn:microsoft.com/office/officeart/2005/8/layout/default"/>
    <dgm:cxn modelId="{C0DAEBC9-EEDC-4211-84C7-21C3024E9279}" type="presParOf" srcId="{D606052D-51B5-4521-A4A4-3E99895DA2F7}" destId="{952FCDCD-B727-4170-9115-B99F47B5C979}" srcOrd="13" destOrd="0" presId="urn:microsoft.com/office/officeart/2005/8/layout/default"/>
    <dgm:cxn modelId="{99D952A3-03C0-4856-92E9-D5E18D83C1DC}" type="presParOf" srcId="{D606052D-51B5-4521-A4A4-3E99895DA2F7}" destId="{F996CA4D-775B-4363-A1E6-4ACB6706C5D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40A8F5-B6E1-42E6-B48A-C4F681B5FE09}" type="doc">
      <dgm:prSet loTypeId="urn:microsoft.com/office/officeart/2018/2/layout/IconCircleList" loCatId="icon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1864D83-9D95-48B1-9DAE-60DA60F430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Apps4Thessaloniki=crowdsourcing platform inviting submissions by the citizens towards the creating of web/mobile applications and the publication of open data</a:t>
          </a:r>
        </a:p>
      </dgm:t>
    </dgm:pt>
    <dgm:pt modelId="{112FBCF1-7033-474D-8F36-84DDE4D181C3}" type="parTrans" cxnId="{24BF8C3B-2094-4489-B8FF-2CCDDD7627FE}">
      <dgm:prSet/>
      <dgm:spPr/>
      <dgm:t>
        <a:bodyPr/>
        <a:lstStyle/>
        <a:p>
          <a:endParaRPr lang="en-US"/>
        </a:p>
      </dgm:t>
    </dgm:pt>
    <dgm:pt modelId="{5B0197E3-31F3-43FB-B095-4ABFE4FD84F3}" type="sibTrans" cxnId="{24BF8C3B-2094-4489-B8FF-2CCDDD7627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EE1253-A0DC-486E-955A-EF40C75249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err="1"/>
            <a:t>Hackathess</a:t>
          </a:r>
          <a:r>
            <a:rPr lang="en-US" sz="1800" dirty="0"/>
            <a:t>=a marathon for developing applications (</a:t>
          </a:r>
          <a:r>
            <a:rPr lang="en-US" sz="1800" dirty="0" err="1"/>
            <a:t>hackathon</a:t>
          </a:r>
          <a:r>
            <a:rPr lang="en-US" sz="1800" dirty="0"/>
            <a:t>)-invitation to programmers and software designers to submit ideas and proposals for smart web applications and mobile phones – economics/networks/social care services/quality of life/government</a:t>
          </a:r>
        </a:p>
      </dgm:t>
    </dgm:pt>
    <dgm:pt modelId="{782572DC-35DD-47D7-8C28-8D6A328DAF87}" type="parTrans" cxnId="{04F45F1B-6F1D-4CAE-A74E-684A95538AA2}">
      <dgm:prSet/>
      <dgm:spPr/>
      <dgm:t>
        <a:bodyPr/>
        <a:lstStyle/>
        <a:p>
          <a:endParaRPr lang="en-US"/>
        </a:p>
      </dgm:t>
    </dgm:pt>
    <dgm:pt modelId="{543580FE-64F1-493D-BBC8-08CBA669E8F1}" type="sibTrans" cxnId="{04F45F1B-6F1D-4CAE-A74E-684A95538AA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CAA0F53-4CDB-4A6A-A0F7-57ADA8CF2E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Apps4Thessaloniki-Tourism-Edition=a contest to activate the city’s potential on new applications for tourism---</a:t>
          </a:r>
        </a:p>
      </dgm:t>
    </dgm:pt>
    <dgm:pt modelId="{6D646BB4-DB16-44D7-AB4C-9FEE024F10CF}" type="parTrans" cxnId="{6E410C9F-ACC9-4097-BE76-89653E04BC47}">
      <dgm:prSet/>
      <dgm:spPr/>
      <dgm:t>
        <a:bodyPr/>
        <a:lstStyle/>
        <a:p>
          <a:endParaRPr lang="en-US"/>
        </a:p>
      </dgm:t>
    </dgm:pt>
    <dgm:pt modelId="{E8F89D0C-B43E-41F7-8183-FE81A5E55EDE}" type="sibTrans" cxnId="{6E410C9F-ACC9-4097-BE76-89653E04BC4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2A0E7ED-46BE-45CD-A5F9-5620720093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Infrastructure for GIS data of the City</a:t>
          </a:r>
        </a:p>
      </dgm:t>
    </dgm:pt>
    <dgm:pt modelId="{3102B436-35FF-4689-8630-615E4C1DCFBD}" type="parTrans" cxnId="{8851A7A2-560D-4988-A7F7-25B1DC0E6CF0}">
      <dgm:prSet/>
      <dgm:spPr/>
      <dgm:t>
        <a:bodyPr/>
        <a:lstStyle/>
        <a:p>
          <a:endParaRPr lang="en-US"/>
        </a:p>
      </dgm:t>
    </dgm:pt>
    <dgm:pt modelId="{AE21770B-D431-4F60-8B8D-C2FFDCA0954E}" type="sibTrans" cxnId="{8851A7A2-560D-4988-A7F7-25B1DC0E6CF0}">
      <dgm:prSet/>
      <dgm:spPr/>
      <dgm:t>
        <a:bodyPr/>
        <a:lstStyle/>
        <a:p>
          <a:endParaRPr lang="en-US"/>
        </a:p>
      </dgm:t>
    </dgm:pt>
    <dgm:pt modelId="{E194FBE3-F34B-47EF-8414-4D0D397A23C7}" type="pres">
      <dgm:prSet presAssocID="{6040A8F5-B6E1-42E6-B48A-C4F681B5FE0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EC3B8DF-75C2-42FA-890E-2E7BBF6E6008}" type="pres">
      <dgm:prSet presAssocID="{6040A8F5-B6E1-42E6-B48A-C4F681B5FE09}" presName="container" presStyleCnt="0">
        <dgm:presLayoutVars>
          <dgm:dir/>
          <dgm:resizeHandles val="exact"/>
        </dgm:presLayoutVars>
      </dgm:prSet>
      <dgm:spPr/>
    </dgm:pt>
    <dgm:pt modelId="{339717C8-5D20-4FD7-A89E-EE4582E384E5}" type="pres">
      <dgm:prSet presAssocID="{81864D83-9D95-48B1-9DAE-60DA60F430BD}" presName="compNode" presStyleCnt="0"/>
      <dgm:spPr/>
    </dgm:pt>
    <dgm:pt modelId="{21891D55-00EB-4B0B-8E04-CB162FB6CCFE}" type="pres">
      <dgm:prSet presAssocID="{81864D83-9D95-48B1-9DAE-60DA60F430BD}" presName="iconBgRect" presStyleLbl="bgShp" presStyleIdx="0" presStyleCnt="4"/>
      <dgm:spPr/>
    </dgm:pt>
    <dgm:pt modelId="{1C8D9BFF-5827-4F1B-A223-96B2C3818CCF}" type="pres">
      <dgm:prSet presAssocID="{81864D83-9D95-48B1-9DAE-60DA60F430BD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Χρήστες"/>
        </a:ext>
      </dgm:extLst>
    </dgm:pt>
    <dgm:pt modelId="{D2C1D6D6-B761-43AD-BC61-CE1804C9AF4E}" type="pres">
      <dgm:prSet presAssocID="{81864D83-9D95-48B1-9DAE-60DA60F430BD}" presName="spaceRect" presStyleCnt="0"/>
      <dgm:spPr/>
    </dgm:pt>
    <dgm:pt modelId="{56CE2497-745F-4B7C-9CC3-BF5C0FB0669E}" type="pres">
      <dgm:prSet presAssocID="{81864D83-9D95-48B1-9DAE-60DA60F430BD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D19D723B-FDD3-472E-AC57-DD2CE268FA82}" type="pres">
      <dgm:prSet presAssocID="{5B0197E3-31F3-43FB-B095-4ABFE4FD84F3}" presName="sibTrans" presStyleLbl="sibTrans2D1" presStyleIdx="0" presStyleCnt="0"/>
      <dgm:spPr/>
      <dgm:t>
        <a:bodyPr/>
        <a:lstStyle/>
        <a:p>
          <a:endParaRPr lang="el-GR"/>
        </a:p>
      </dgm:t>
    </dgm:pt>
    <dgm:pt modelId="{42186EC7-4EE4-4B21-AF2E-C1B5625CC8DF}" type="pres">
      <dgm:prSet presAssocID="{8EEE1253-A0DC-486E-955A-EF40C7524984}" presName="compNode" presStyleCnt="0"/>
      <dgm:spPr/>
    </dgm:pt>
    <dgm:pt modelId="{720A70DF-6FC8-4035-A20D-675AA87A5C0B}" type="pres">
      <dgm:prSet presAssocID="{8EEE1253-A0DC-486E-955A-EF40C7524984}" presName="iconBgRect" presStyleLbl="bgShp" presStyleIdx="1" presStyleCnt="4"/>
      <dgm:spPr/>
    </dgm:pt>
    <dgm:pt modelId="{EAC6B8BB-7013-4322-BEDD-B691A8D3816B}" type="pres">
      <dgm:prSet presAssocID="{8EEE1253-A0DC-486E-955A-EF40C7524984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Επεξεργαστής"/>
        </a:ext>
      </dgm:extLst>
    </dgm:pt>
    <dgm:pt modelId="{D9677E81-A6E4-458F-8A66-C1CE03AACE79}" type="pres">
      <dgm:prSet presAssocID="{8EEE1253-A0DC-486E-955A-EF40C7524984}" presName="spaceRect" presStyleCnt="0"/>
      <dgm:spPr/>
    </dgm:pt>
    <dgm:pt modelId="{07D599FE-8B76-4BF4-A040-19FA54F5442F}" type="pres">
      <dgm:prSet presAssocID="{8EEE1253-A0DC-486E-955A-EF40C7524984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9D535228-0A43-47E1-8689-188B462833DB}" type="pres">
      <dgm:prSet presAssocID="{543580FE-64F1-493D-BBC8-08CBA669E8F1}" presName="sibTrans" presStyleLbl="sibTrans2D1" presStyleIdx="0" presStyleCnt="0"/>
      <dgm:spPr/>
      <dgm:t>
        <a:bodyPr/>
        <a:lstStyle/>
        <a:p>
          <a:endParaRPr lang="el-GR"/>
        </a:p>
      </dgm:t>
    </dgm:pt>
    <dgm:pt modelId="{8F3718F8-809F-483E-9A65-A3C6501915DE}" type="pres">
      <dgm:prSet presAssocID="{ECAA0F53-4CDB-4A6A-A0F7-57ADA8CF2EC0}" presName="compNode" presStyleCnt="0"/>
      <dgm:spPr/>
    </dgm:pt>
    <dgm:pt modelId="{63F12370-58B7-4D02-A54E-708337756D38}" type="pres">
      <dgm:prSet presAssocID="{ECAA0F53-4CDB-4A6A-A0F7-57ADA8CF2EC0}" presName="iconBgRect" presStyleLbl="bgShp" presStyleIdx="2" presStyleCnt="4"/>
      <dgm:spPr/>
    </dgm:pt>
    <dgm:pt modelId="{A3B7F25E-EC9B-4F5E-AFCA-7C124D4091C6}" type="pres">
      <dgm:prSet presAssocID="{ECAA0F53-4CDB-4A6A-A0F7-57ADA8CF2EC0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Mountain scene"/>
        </a:ext>
      </dgm:extLst>
    </dgm:pt>
    <dgm:pt modelId="{2B4E5F1F-2AEE-4223-92BF-7AF902CFEDC6}" type="pres">
      <dgm:prSet presAssocID="{ECAA0F53-4CDB-4A6A-A0F7-57ADA8CF2EC0}" presName="spaceRect" presStyleCnt="0"/>
      <dgm:spPr/>
    </dgm:pt>
    <dgm:pt modelId="{C1F90927-CDC8-4C4B-8CF8-29FF22DC5BC4}" type="pres">
      <dgm:prSet presAssocID="{ECAA0F53-4CDB-4A6A-A0F7-57ADA8CF2EC0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020912B5-E7C9-4127-AD02-4704AA4856B8}" type="pres">
      <dgm:prSet presAssocID="{E8F89D0C-B43E-41F7-8183-FE81A5E55EDE}" presName="sibTrans" presStyleLbl="sibTrans2D1" presStyleIdx="0" presStyleCnt="0"/>
      <dgm:spPr/>
      <dgm:t>
        <a:bodyPr/>
        <a:lstStyle/>
        <a:p>
          <a:endParaRPr lang="el-GR"/>
        </a:p>
      </dgm:t>
    </dgm:pt>
    <dgm:pt modelId="{0614050E-37C2-47C3-A6A8-AEDD6CBE2C49}" type="pres">
      <dgm:prSet presAssocID="{A2A0E7ED-46BE-45CD-A5F9-562072009307}" presName="compNode" presStyleCnt="0"/>
      <dgm:spPr/>
    </dgm:pt>
    <dgm:pt modelId="{3E945BED-CC8D-4D5B-923D-AF5772219E94}" type="pres">
      <dgm:prSet presAssocID="{A2A0E7ED-46BE-45CD-A5F9-562072009307}" presName="iconBgRect" presStyleLbl="bgShp" presStyleIdx="3" presStyleCnt="4"/>
      <dgm:spPr/>
    </dgm:pt>
    <dgm:pt modelId="{5E65245B-6B68-4716-82BB-C531E47161FD}" type="pres">
      <dgm:prSet presAssocID="{A2A0E7ED-46BE-45CD-A5F9-562072009307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Πόλη"/>
        </a:ext>
      </dgm:extLst>
    </dgm:pt>
    <dgm:pt modelId="{AC4FC7B0-1701-496F-9334-ED056E47799B}" type="pres">
      <dgm:prSet presAssocID="{A2A0E7ED-46BE-45CD-A5F9-562072009307}" presName="spaceRect" presStyleCnt="0"/>
      <dgm:spPr/>
    </dgm:pt>
    <dgm:pt modelId="{51C43873-F9B6-440F-8163-DEDC588B37F9}" type="pres">
      <dgm:prSet presAssocID="{A2A0E7ED-46BE-45CD-A5F9-562072009307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2A60652-2267-4886-877B-ED21322153B1}" type="presOf" srcId="{81864D83-9D95-48B1-9DAE-60DA60F430BD}" destId="{56CE2497-745F-4B7C-9CC3-BF5C0FB0669E}" srcOrd="0" destOrd="0" presId="urn:microsoft.com/office/officeart/2018/2/layout/IconCircleList"/>
    <dgm:cxn modelId="{04F45F1B-6F1D-4CAE-A74E-684A95538AA2}" srcId="{6040A8F5-B6E1-42E6-B48A-C4F681B5FE09}" destId="{8EEE1253-A0DC-486E-955A-EF40C7524984}" srcOrd="1" destOrd="0" parTransId="{782572DC-35DD-47D7-8C28-8D6A328DAF87}" sibTransId="{543580FE-64F1-493D-BBC8-08CBA669E8F1}"/>
    <dgm:cxn modelId="{A15EB5FA-C04F-4314-AEDD-33A5B0601B74}" type="presOf" srcId="{6040A8F5-B6E1-42E6-B48A-C4F681B5FE09}" destId="{E194FBE3-F34B-47EF-8414-4D0D397A23C7}" srcOrd="0" destOrd="0" presId="urn:microsoft.com/office/officeart/2018/2/layout/IconCircleList"/>
    <dgm:cxn modelId="{8851A7A2-560D-4988-A7F7-25B1DC0E6CF0}" srcId="{6040A8F5-B6E1-42E6-B48A-C4F681B5FE09}" destId="{A2A0E7ED-46BE-45CD-A5F9-562072009307}" srcOrd="3" destOrd="0" parTransId="{3102B436-35FF-4689-8630-615E4C1DCFBD}" sibTransId="{AE21770B-D431-4F60-8B8D-C2FFDCA0954E}"/>
    <dgm:cxn modelId="{95233158-1E5F-448F-8A86-21897B10C2E3}" type="presOf" srcId="{E8F89D0C-B43E-41F7-8183-FE81A5E55EDE}" destId="{020912B5-E7C9-4127-AD02-4704AA4856B8}" srcOrd="0" destOrd="0" presId="urn:microsoft.com/office/officeart/2018/2/layout/IconCircleList"/>
    <dgm:cxn modelId="{E0FB01CB-C1EA-4496-AC53-A2AE67379944}" type="presOf" srcId="{ECAA0F53-4CDB-4A6A-A0F7-57ADA8CF2EC0}" destId="{C1F90927-CDC8-4C4B-8CF8-29FF22DC5BC4}" srcOrd="0" destOrd="0" presId="urn:microsoft.com/office/officeart/2018/2/layout/IconCircleList"/>
    <dgm:cxn modelId="{3A48871F-9822-44CC-9586-19CD3F553D15}" type="presOf" srcId="{8EEE1253-A0DC-486E-955A-EF40C7524984}" destId="{07D599FE-8B76-4BF4-A040-19FA54F5442F}" srcOrd="0" destOrd="0" presId="urn:microsoft.com/office/officeart/2018/2/layout/IconCircleList"/>
    <dgm:cxn modelId="{6E410C9F-ACC9-4097-BE76-89653E04BC47}" srcId="{6040A8F5-B6E1-42E6-B48A-C4F681B5FE09}" destId="{ECAA0F53-4CDB-4A6A-A0F7-57ADA8CF2EC0}" srcOrd="2" destOrd="0" parTransId="{6D646BB4-DB16-44D7-AB4C-9FEE024F10CF}" sibTransId="{E8F89D0C-B43E-41F7-8183-FE81A5E55EDE}"/>
    <dgm:cxn modelId="{8940FE5A-25BB-43EE-83BF-1B6C537B9531}" type="presOf" srcId="{A2A0E7ED-46BE-45CD-A5F9-562072009307}" destId="{51C43873-F9B6-440F-8163-DEDC588B37F9}" srcOrd="0" destOrd="0" presId="urn:microsoft.com/office/officeart/2018/2/layout/IconCircleList"/>
    <dgm:cxn modelId="{7EA32171-8CA8-4104-806A-6D7B803A90EE}" type="presOf" srcId="{543580FE-64F1-493D-BBC8-08CBA669E8F1}" destId="{9D535228-0A43-47E1-8689-188B462833DB}" srcOrd="0" destOrd="0" presId="urn:microsoft.com/office/officeart/2018/2/layout/IconCircleList"/>
    <dgm:cxn modelId="{EA8B9E23-3BF4-44FA-8959-3DDA598633BC}" type="presOf" srcId="{5B0197E3-31F3-43FB-B095-4ABFE4FD84F3}" destId="{D19D723B-FDD3-472E-AC57-DD2CE268FA82}" srcOrd="0" destOrd="0" presId="urn:microsoft.com/office/officeart/2018/2/layout/IconCircleList"/>
    <dgm:cxn modelId="{24BF8C3B-2094-4489-B8FF-2CCDDD7627FE}" srcId="{6040A8F5-B6E1-42E6-B48A-C4F681B5FE09}" destId="{81864D83-9D95-48B1-9DAE-60DA60F430BD}" srcOrd="0" destOrd="0" parTransId="{112FBCF1-7033-474D-8F36-84DDE4D181C3}" sibTransId="{5B0197E3-31F3-43FB-B095-4ABFE4FD84F3}"/>
    <dgm:cxn modelId="{F088D614-1D6C-4590-A870-B81FEED03CDF}" type="presParOf" srcId="{E194FBE3-F34B-47EF-8414-4D0D397A23C7}" destId="{9EC3B8DF-75C2-42FA-890E-2E7BBF6E6008}" srcOrd="0" destOrd="0" presId="urn:microsoft.com/office/officeart/2018/2/layout/IconCircleList"/>
    <dgm:cxn modelId="{EFBAB530-F6EB-4C72-9EDF-57B0344BA7A8}" type="presParOf" srcId="{9EC3B8DF-75C2-42FA-890E-2E7BBF6E6008}" destId="{339717C8-5D20-4FD7-A89E-EE4582E384E5}" srcOrd="0" destOrd="0" presId="urn:microsoft.com/office/officeart/2018/2/layout/IconCircleList"/>
    <dgm:cxn modelId="{C6DB5749-3145-49B1-BFEE-949574BD8873}" type="presParOf" srcId="{339717C8-5D20-4FD7-A89E-EE4582E384E5}" destId="{21891D55-00EB-4B0B-8E04-CB162FB6CCFE}" srcOrd="0" destOrd="0" presId="urn:microsoft.com/office/officeart/2018/2/layout/IconCircleList"/>
    <dgm:cxn modelId="{CC500A89-BAAC-49C4-B257-FFF1ECCAF055}" type="presParOf" srcId="{339717C8-5D20-4FD7-A89E-EE4582E384E5}" destId="{1C8D9BFF-5827-4F1B-A223-96B2C3818CCF}" srcOrd="1" destOrd="0" presId="urn:microsoft.com/office/officeart/2018/2/layout/IconCircleList"/>
    <dgm:cxn modelId="{23D04AC9-B46A-42CD-8D77-A217B5291C19}" type="presParOf" srcId="{339717C8-5D20-4FD7-A89E-EE4582E384E5}" destId="{D2C1D6D6-B761-43AD-BC61-CE1804C9AF4E}" srcOrd="2" destOrd="0" presId="urn:microsoft.com/office/officeart/2018/2/layout/IconCircleList"/>
    <dgm:cxn modelId="{83D72F95-C8B6-44F9-AF68-91FF6F1E8D14}" type="presParOf" srcId="{339717C8-5D20-4FD7-A89E-EE4582E384E5}" destId="{56CE2497-745F-4B7C-9CC3-BF5C0FB0669E}" srcOrd="3" destOrd="0" presId="urn:microsoft.com/office/officeart/2018/2/layout/IconCircleList"/>
    <dgm:cxn modelId="{F0729980-34FC-4084-BB2F-6AB9B489956E}" type="presParOf" srcId="{9EC3B8DF-75C2-42FA-890E-2E7BBF6E6008}" destId="{D19D723B-FDD3-472E-AC57-DD2CE268FA82}" srcOrd="1" destOrd="0" presId="urn:microsoft.com/office/officeart/2018/2/layout/IconCircleList"/>
    <dgm:cxn modelId="{82553954-1740-4BB0-8560-370EDE55F781}" type="presParOf" srcId="{9EC3B8DF-75C2-42FA-890E-2E7BBF6E6008}" destId="{42186EC7-4EE4-4B21-AF2E-C1B5625CC8DF}" srcOrd="2" destOrd="0" presId="urn:microsoft.com/office/officeart/2018/2/layout/IconCircleList"/>
    <dgm:cxn modelId="{D25838C2-8960-49F6-9668-08ADB1447844}" type="presParOf" srcId="{42186EC7-4EE4-4B21-AF2E-C1B5625CC8DF}" destId="{720A70DF-6FC8-4035-A20D-675AA87A5C0B}" srcOrd="0" destOrd="0" presId="urn:microsoft.com/office/officeart/2018/2/layout/IconCircleList"/>
    <dgm:cxn modelId="{01EE5BD7-61A3-45B5-ABE6-8677D7837B0F}" type="presParOf" srcId="{42186EC7-4EE4-4B21-AF2E-C1B5625CC8DF}" destId="{EAC6B8BB-7013-4322-BEDD-B691A8D3816B}" srcOrd="1" destOrd="0" presId="urn:microsoft.com/office/officeart/2018/2/layout/IconCircleList"/>
    <dgm:cxn modelId="{624F181A-E6FE-49CE-A8E6-B5BB9D4B0E75}" type="presParOf" srcId="{42186EC7-4EE4-4B21-AF2E-C1B5625CC8DF}" destId="{D9677E81-A6E4-458F-8A66-C1CE03AACE79}" srcOrd="2" destOrd="0" presId="urn:microsoft.com/office/officeart/2018/2/layout/IconCircleList"/>
    <dgm:cxn modelId="{C5E4F113-D6BB-4910-977F-547AA48BB529}" type="presParOf" srcId="{42186EC7-4EE4-4B21-AF2E-C1B5625CC8DF}" destId="{07D599FE-8B76-4BF4-A040-19FA54F5442F}" srcOrd="3" destOrd="0" presId="urn:microsoft.com/office/officeart/2018/2/layout/IconCircleList"/>
    <dgm:cxn modelId="{B0DF7292-AD62-4376-B373-1CC34181C6BC}" type="presParOf" srcId="{9EC3B8DF-75C2-42FA-890E-2E7BBF6E6008}" destId="{9D535228-0A43-47E1-8689-188B462833DB}" srcOrd="3" destOrd="0" presId="urn:microsoft.com/office/officeart/2018/2/layout/IconCircleList"/>
    <dgm:cxn modelId="{69E475F9-F4B0-4819-AE94-79090E659D74}" type="presParOf" srcId="{9EC3B8DF-75C2-42FA-890E-2E7BBF6E6008}" destId="{8F3718F8-809F-483E-9A65-A3C6501915DE}" srcOrd="4" destOrd="0" presId="urn:microsoft.com/office/officeart/2018/2/layout/IconCircleList"/>
    <dgm:cxn modelId="{050312D5-8B1C-452D-9AAE-974F172DFF3A}" type="presParOf" srcId="{8F3718F8-809F-483E-9A65-A3C6501915DE}" destId="{63F12370-58B7-4D02-A54E-708337756D38}" srcOrd="0" destOrd="0" presId="urn:microsoft.com/office/officeart/2018/2/layout/IconCircleList"/>
    <dgm:cxn modelId="{7AF2039A-3186-42E1-B8F9-7798947A051B}" type="presParOf" srcId="{8F3718F8-809F-483E-9A65-A3C6501915DE}" destId="{A3B7F25E-EC9B-4F5E-AFCA-7C124D4091C6}" srcOrd="1" destOrd="0" presId="urn:microsoft.com/office/officeart/2018/2/layout/IconCircleList"/>
    <dgm:cxn modelId="{1EC655D1-34DA-485E-9919-12F175091C69}" type="presParOf" srcId="{8F3718F8-809F-483E-9A65-A3C6501915DE}" destId="{2B4E5F1F-2AEE-4223-92BF-7AF902CFEDC6}" srcOrd="2" destOrd="0" presId="urn:microsoft.com/office/officeart/2018/2/layout/IconCircleList"/>
    <dgm:cxn modelId="{0C5EB10B-9578-457F-AE6A-2FDA135487FD}" type="presParOf" srcId="{8F3718F8-809F-483E-9A65-A3C6501915DE}" destId="{C1F90927-CDC8-4C4B-8CF8-29FF22DC5BC4}" srcOrd="3" destOrd="0" presId="urn:microsoft.com/office/officeart/2018/2/layout/IconCircleList"/>
    <dgm:cxn modelId="{C29F677A-AA96-45BB-8657-893ED9AF19C2}" type="presParOf" srcId="{9EC3B8DF-75C2-42FA-890E-2E7BBF6E6008}" destId="{020912B5-E7C9-4127-AD02-4704AA4856B8}" srcOrd="5" destOrd="0" presId="urn:microsoft.com/office/officeart/2018/2/layout/IconCircleList"/>
    <dgm:cxn modelId="{92986E8C-A345-466D-918B-028CE7C0757D}" type="presParOf" srcId="{9EC3B8DF-75C2-42FA-890E-2E7BBF6E6008}" destId="{0614050E-37C2-47C3-A6A8-AEDD6CBE2C49}" srcOrd="6" destOrd="0" presId="urn:microsoft.com/office/officeart/2018/2/layout/IconCircleList"/>
    <dgm:cxn modelId="{E70DF5C0-49A1-488D-9FD1-4081ECC954F8}" type="presParOf" srcId="{0614050E-37C2-47C3-A6A8-AEDD6CBE2C49}" destId="{3E945BED-CC8D-4D5B-923D-AF5772219E94}" srcOrd="0" destOrd="0" presId="urn:microsoft.com/office/officeart/2018/2/layout/IconCircleList"/>
    <dgm:cxn modelId="{E8B0AE72-D23F-4D07-AB29-102952B61555}" type="presParOf" srcId="{0614050E-37C2-47C3-A6A8-AEDD6CBE2C49}" destId="{5E65245B-6B68-4716-82BB-C531E47161FD}" srcOrd="1" destOrd="0" presId="urn:microsoft.com/office/officeart/2018/2/layout/IconCircleList"/>
    <dgm:cxn modelId="{78A1FF6D-1846-4A7B-A579-C63B255DAFDD}" type="presParOf" srcId="{0614050E-37C2-47C3-A6A8-AEDD6CBE2C49}" destId="{AC4FC7B0-1701-496F-9334-ED056E47799B}" srcOrd="2" destOrd="0" presId="urn:microsoft.com/office/officeart/2018/2/layout/IconCircleList"/>
    <dgm:cxn modelId="{E4835AEF-6069-4DD9-8254-605557DCBB26}" type="presParOf" srcId="{0614050E-37C2-47C3-A6A8-AEDD6CBE2C49}" destId="{51C43873-F9B6-440F-8163-DEDC588B37F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0A5B2-F2A1-4B30-96EE-B39B066926F9}">
      <dsp:nvSpPr>
        <dsp:cNvPr id="0" name=""/>
        <dsp:cNvSpPr/>
      </dsp:nvSpPr>
      <dsp:spPr>
        <a:xfrm>
          <a:off x="975829" y="469241"/>
          <a:ext cx="1458957" cy="145895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40519-9F9D-416A-9222-B278E96D645A}">
      <dsp:nvSpPr>
        <dsp:cNvPr id="0" name=""/>
        <dsp:cNvSpPr/>
      </dsp:nvSpPr>
      <dsp:spPr>
        <a:xfrm>
          <a:off x="84244" y="2332744"/>
          <a:ext cx="3242127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IT is ubiquitous – applications rule our lives – smart phones, cars, appliances, ….</a:t>
          </a:r>
        </a:p>
      </dsp:txBody>
      <dsp:txXfrm>
        <a:off x="84244" y="2332744"/>
        <a:ext cx="3242127" cy="832500"/>
      </dsp:txXfrm>
    </dsp:sp>
    <dsp:sp modelId="{5A223272-260D-4682-A4AC-C9B049A6631C}">
      <dsp:nvSpPr>
        <dsp:cNvPr id="0" name=""/>
        <dsp:cNvSpPr/>
      </dsp:nvSpPr>
      <dsp:spPr>
        <a:xfrm>
          <a:off x="4785328" y="469241"/>
          <a:ext cx="1458957" cy="1458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0300-66B1-4DF5-A51F-B09023F31404}">
      <dsp:nvSpPr>
        <dsp:cNvPr id="0" name=""/>
        <dsp:cNvSpPr/>
      </dsp:nvSpPr>
      <dsp:spPr>
        <a:xfrm>
          <a:off x="3893743" y="2332744"/>
          <a:ext cx="3242127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Smart </a:t>
          </a:r>
          <a:r>
            <a:rPr lang="en-US" sz="1600" kern="1200" dirty="0"/>
            <a:t>is what we consider as a </a:t>
          </a:r>
          <a:r>
            <a:rPr lang="en-US" sz="1600" b="1" kern="1200" dirty="0"/>
            <a:t>top quality </a:t>
          </a:r>
          <a:r>
            <a:rPr lang="en-US" sz="1600" kern="1200" dirty="0"/>
            <a:t>for our well being and happiness</a:t>
          </a:r>
        </a:p>
      </dsp:txBody>
      <dsp:txXfrm>
        <a:off x="3893743" y="2332744"/>
        <a:ext cx="3242127" cy="832500"/>
      </dsp:txXfrm>
    </dsp:sp>
    <dsp:sp modelId="{37A1200F-0950-4B75-842D-324935CADDD0}">
      <dsp:nvSpPr>
        <dsp:cNvPr id="0" name=""/>
        <dsp:cNvSpPr/>
      </dsp:nvSpPr>
      <dsp:spPr>
        <a:xfrm>
          <a:off x="8594828" y="469241"/>
          <a:ext cx="1458957" cy="145895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51846-78AD-4059-A7F6-0D8B5BEAA5A1}">
      <dsp:nvSpPr>
        <dsp:cNvPr id="0" name=""/>
        <dsp:cNvSpPr/>
      </dsp:nvSpPr>
      <dsp:spPr>
        <a:xfrm>
          <a:off x="7703243" y="2332744"/>
          <a:ext cx="3242127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Moving from a smart phone to a smart city </a:t>
          </a:r>
          <a:r>
            <a:rPr lang="en-US" sz="1600" kern="1200" dirty="0" smtClean="0"/>
            <a:t>- a </a:t>
          </a:r>
          <a:r>
            <a:rPr lang="en-US" sz="1600" kern="1200" dirty="0"/>
            <a:t>city that combines many smart applications in possibly </a:t>
          </a:r>
          <a:r>
            <a:rPr lang="en-US" sz="1600" kern="1200" dirty="0" smtClean="0"/>
            <a:t>every </a:t>
          </a:r>
          <a:r>
            <a:rPr lang="en-US" sz="1600" kern="1200" dirty="0"/>
            <a:t>services sector</a:t>
          </a:r>
        </a:p>
      </dsp:txBody>
      <dsp:txXfrm>
        <a:off x="7703243" y="2332744"/>
        <a:ext cx="3242127" cy="832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9B507-A58D-4E8F-8F56-A8EED6C1AB08}">
      <dsp:nvSpPr>
        <dsp:cNvPr id="0" name=""/>
        <dsp:cNvSpPr/>
      </dsp:nvSpPr>
      <dsp:spPr>
        <a:xfrm>
          <a:off x="1346" y="67375"/>
          <a:ext cx="4725823" cy="3000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5FB3EB-3AE8-4AD0-83B8-14294B823F6C}">
      <dsp:nvSpPr>
        <dsp:cNvPr id="0" name=""/>
        <dsp:cNvSpPr/>
      </dsp:nvSpPr>
      <dsp:spPr>
        <a:xfrm>
          <a:off x="526437" y="566212"/>
          <a:ext cx="4725823" cy="3000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Integrated </a:t>
          </a:r>
          <a:r>
            <a:rPr lang="en-US" sz="3200" kern="1200" dirty="0"/>
            <a:t>Green Cities: an interactive web game towards </a:t>
          </a:r>
          <a:r>
            <a:rPr lang="en-US" sz="3200" kern="1200" dirty="0" smtClean="0"/>
            <a:t>teaching young </a:t>
          </a:r>
          <a:r>
            <a:rPr lang="en-US" sz="3200" kern="1200" dirty="0"/>
            <a:t>children the methods to manage rainwater in Thessaloniki</a:t>
          </a:r>
        </a:p>
      </dsp:txBody>
      <dsp:txXfrm>
        <a:off x="614330" y="654105"/>
        <a:ext cx="4550037" cy="2825112"/>
      </dsp:txXfrm>
    </dsp:sp>
    <dsp:sp modelId="{13B097D5-E6AD-41C8-8375-1724E27A5134}">
      <dsp:nvSpPr>
        <dsp:cNvPr id="0" name=""/>
        <dsp:cNvSpPr/>
      </dsp:nvSpPr>
      <dsp:spPr>
        <a:xfrm>
          <a:off x="5777353" y="67375"/>
          <a:ext cx="4725823" cy="3000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0A5EEE-3919-4CB2-93CE-7D12D73FAE50}">
      <dsp:nvSpPr>
        <dsp:cNvPr id="0" name=""/>
        <dsp:cNvSpPr/>
      </dsp:nvSpPr>
      <dsp:spPr>
        <a:xfrm>
          <a:off x="6302444" y="566212"/>
          <a:ext cx="4725823" cy="3000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«SYNTHESIS»: a platform for the </a:t>
          </a:r>
          <a:r>
            <a:rPr lang="en-US" sz="3200" kern="1200" dirty="0" smtClean="0"/>
            <a:t>activities</a:t>
          </a:r>
          <a:r>
            <a:rPr lang="en-US" sz="3200" kern="1200" dirty="0"/>
            <a:t>, events, communication and networking of teams of active </a:t>
          </a:r>
          <a:r>
            <a:rPr lang="en-US" sz="3200" kern="1200" dirty="0" smtClean="0"/>
            <a:t>Thessaloniki </a:t>
          </a:r>
          <a:r>
            <a:rPr lang="en-US" sz="3200" kern="1200" dirty="0"/>
            <a:t>citizens</a:t>
          </a:r>
        </a:p>
      </dsp:txBody>
      <dsp:txXfrm>
        <a:off x="6390337" y="654105"/>
        <a:ext cx="4550037" cy="2825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28D12-5F2B-4EB0-9B41-2876AE78F374}">
      <dsp:nvSpPr>
        <dsp:cNvPr id="0" name=""/>
        <dsp:cNvSpPr/>
      </dsp:nvSpPr>
      <dsp:spPr>
        <a:xfrm>
          <a:off x="0" y="1035"/>
          <a:ext cx="10723165" cy="1565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6169E46-3B5F-4EB6-AA6B-16936BDC2EE8}">
      <dsp:nvSpPr>
        <dsp:cNvPr id="0" name=""/>
        <dsp:cNvSpPr/>
      </dsp:nvSpPr>
      <dsp:spPr>
        <a:xfrm>
          <a:off x="397614" y="353364"/>
          <a:ext cx="861249" cy="8612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AF5A7E-0CA6-47B9-8B9F-13B580E957C3}">
      <dsp:nvSpPr>
        <dsp:cNvPr id="0" name=""/>
        <dsp:cNvSpPr/>
      </dsp:nvSpPr>
      <dsp:spPr>
        <a:xfrm>
          <a:off x="1732550" y="260725"/>
          <a:ext cx="9107744" cy="156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25" tIns="165725" rIns="165725" bIns="165725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Intelligent city/Information city, digital city, ubiquitous city, creative city, green city, clever city/smart city/instrumented city/interconnected city/knowledge-based city/broadband city/mobile-ambient city/eco-city/web-virtual </a:t>
          </a:r>
          <a:r>
            <a:rPr lang="en-US" sz="2400" kern="1200" dirty="0" smtClean="0"/>
            <a:t>city/learning </a:t>
          </a:r>
          <a:r>
            <a:rPr lang="en-US" sz="2400" kern="1200" dirty="0"/>
            <a:t>city/sustainable city</a:t>
          </a:r>
        </a:p>
      </dsp:txBody>
      <dsp:txXfrm>
        <a:off x="1732550" y="260725"/>
        <a:ext cx="9107744" cy="1565908"/>
      </dsp:txXfrm>
    </dsp:sp>
    <dsp:sp modelId="{FDDC9759-9B4E-42FD-B661-398D90C1639A}">
      <dsp:nvSpPr>
        <dsp:cNvPr id="0" name=""/>
        <dsp:cNvSpPr/>
      </dsp:nvSpPr>
      <dsp:spPr>
        <a:xfrm>
          <a:off x="0" y="2067542"/>
          <a:ext cx="11029615" cy="1046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15100EC-C2AB-415E-A793-E915BBC3AFF9}">
      <dsp:nvSpPr>
        <dsp:cNvPr id="0" name=""/>
        <dsp:cNvSpPr/>
      </dsp:nvSpPr>
      <dsp:spPr>
        <a:xfrm>
          <a:off x="473687" y="2160181"/>
          <a:ext cx="861249" cy="86124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7F2F32-54F6-4A97-B917-7E05D98209C3}">
      <dsp:nvSpPr>
        <dsp:cNvPr id="0" name=""/>
        <dsp:cNvSpPr/>
      </dsp:nvSpPr>
      <dsp:spPr>
        <a:xfrm>
          <a:off x="1808623" y="2067542"/>
          <a:ext cx="9107744" cy="156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25" tIns="165725" rIns="165725" bIns="16572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We have many classifications proposed here</a:t>
          </a:r>
        </a:p>
      </dsp:txBody>
      <dsp:txXfrm>
        <a:off x="1808623" y="2067542"/>
        <a:ext cx="9107744" cy="1565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B144E-1159-4274-B56D-01AB8B108529}">
      <dsp:nvSpPr>
        <dsp:cNvPr id="0" name=""/>
        <dsp:cNvSpPr/>
      </dsp:nvSpPr>
      <dsp:spPr>
        <a:xfrm>
          <a:off x="2108919" y="106033"/>
          <a:ext cx="2196000" cy="2196000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6BC8525-1943-4CDB-ADDD-3B64BAB4CA0C}">
      <dsp:nvSpPr>
        <dsp:cNvPr id="0" name=""/>
        <dsp:cNvSpPr/>
      </dsp:nvSpPr>
      <dsp:spPr>
        <a:xfrm>
          <a:off x="2576919" y="574033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32D45C-D3E8-4298-9FF6-90057F75FC3C}">
      <dsp:nvSpPr>
        <dsp:cNvPr id="0" name=""/>
        <dsp:cNvSpPr/>
      </dsp:nvSpPr>
      <dsp:spPr>
        <a:xfrm>
          <a:off x="208245" y="2715050"/>
          <a:ext cx="5997347" cy="1261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000" kern="1200" dirty="0"/>
            <a:t>The connection to the above aims to the citizen’s general happiness and </a:t>
          </a:r>
          <a:r>
            <a:rPr lang="en-US" sz="2000" kern="1200" dirty="0" smtClean="0"/>
            <a:t>well-being </a:t>
          </a:r>
          <a:r>
            <a:rPr lang="en-US" sz="2000" kern="1200" dirty="0"/>
            <a:t>is not always stressed as such in the literature</a:t>
          </a:r>
        </a:p>
      </dsp:txBody>
      <dsp:txXfrm>
        <a:off x="208245" y="2715050"/>
        <a:ext cx="5997347" cy="1261965"/>
      </dsp:txXfrm>
    </dsp:sp>
    <dsp:sp modelId="{602B837C-AA5A-4E28-BA3D-55B0C87CB848}">
      <dsp:nvSpPr>
        <dsp:cNvPr id="0" name=""/>
        <dsp:cNvSpPr/>
      </dsp:nvSpPr>
      <dsp:spPr>
        <a:xfrm>
          <a:off x="7730481" y="149904"/>
          <a:ext cx="2196000" cy="2196000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4B6AA8B-C397-4FAB-9543-807525177085}">
      <dsp:nvSpPr>
        <dsp:cNvPr id="0" name=""/>
        <dsp:cNvSpPr/>
      </dsp:nvSpPr>
      <dsp:spPr>
        <a:xfrm>
          <a:off x="8198481" y="617904"/>
          <a:ext cx="1260000" cy="126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6151B-2372-4CAC-B689-E9686549E654}">
      <dsp:nvSpPr>
        <dsp:cNvPr id="0" name=""/>
        <dsp:cNvSpPr/>
      </dsp:nvSpPr>
      <dsp:spPr>
        <a:xfrm>
          <a:off x="6835593" y="2846665"/>
          <a:ext cx="3985776" cy="108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000" kern="1200" dirty="0"/>
            <a:t>Perhaps authors believe this is automatic?</a:t>
          </a:r>
        </a:p>
      </dsp:txBody>
      <dsp:txXfrm>
        <a:off x="6835593" y="2846665"/>
        <a:ext cx="3985776" cy="1086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91C18-3B0D-49C3-90C5-539BF6553FEA}">
      <dsp:nvSpPr>
        <dsp:cNvPr id="0" name=""/>
        <dsp:cNvSpPr/>
      </dsp:nvSpPr>
      <dsp:spPr>
        <a:xfrm>
          <a:off x="600668" y="337752"/>
          <a:ext cx="1449879" cy="1449879"/>
        </a:xfrm>
        <a:prstGeom prst="round2DiagRect">
          <a:avLst>
            <a:gd name="adj1" fmla="val 29727"/>
            <a:gd name="adj2" fmla="val 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C2E2CFE-691D-4741-AF0F-006D347B0A40}">
      <dsp:nvSpPr>
        <dsp:cNvPr id="0" name=""/>
        <dsp:cNvSpPr/>
      </dsp:nvSpPr>
      <dsp:spPr>
        <a:xfrm>
          <a:off x="909658" y="646743"/>
          <a:ext cx="831897" cy="8318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C0E8A2-2F75-4B62-9890-674798301A8C}">
      <dsp:nvSpPr>
        <dsp:cNvPr id="0" name=""/>
        <dsp:cNvSpPr/>
      </dsp:nvSpPr>
      <dsp:spPr>
        <a:xfrm>
          <a:off x="137182" y="2239233"/>
          <a:ext cx="237685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b="1" kern="1200" dirty="0">
              <a:solidFill>
                <a:srgbClr val="FF0000"/>
              </a:solidFill>
            </a:rPr>
            <a:t>Widening the </a:t>
          </a:r>
          <a:r>
            <a:rPr lang="en-US" sz="1800" b="1" kern="1200" dirty="0" err="1" smtClean="0">
              <a:solidFill>
                <a:srgbClr val="FF0000"/>
              </a:solidFill>
            </a:rPr>
            <a:t>digiTal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>
              <a:solidFill>
                <a:srgbClr val="FF0000"/>
              </a:solidFill>
            </a:rPr>
            <a:t>divide=smart </a:t>
          </a:r>
          <a:r>
            <a:rPr lang="en-US" sz="1800" kern="1200" dirty="0"/>
            <a:t>city is smart for a techno-smart citizen</a:t>
          </a:r>
        </a:p>
      </dsp:txBody>
      <dsp:txXfrm>
        <a:off x="137182" y="2239233"/>
        <a:ext cx="2376850" cy="1057500"/>
      </dsp:txXfrm>
    </dsp:sp>
    <dsp:sp modelId="{F00E9167-88AA-4830-A2A6-F2D31CB2E2EF}">
      <dsp:nvSpPr>
        <dsp:cNvPr id="0" name=""/>
        <dsp:cNvSpPr/>
      </dsp:nvSpPr>
      <dsp:spPr>
        <a:xfrm>
          <a:off x="3393468" y="337752"/>
          <a:ext cx="1449879" cy="1449879"/>
        </a:xfrm>
        <a:prstGeom prst="round2DiagRect">
          <a:avLst>
            <a:gd name="adj1" fmla="val 29727"/>
            <a:gd name="adj2" fmla="val 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E05A3E-5933-4A27-A73E-3FC41B7E9457}">
      <dsp:nvSpPr>
        <dsp:cNvPr id="0" name=""/>
        <dsp:cNvSpPr/>
      </dsp:nvSpPr>
      <dsp:spPr>
        <a:xfrm>
          <a:off x="3702458" y="646743"/>
          <a:ext cx="831897" cy="8318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F885D5-C1C2-49E1-9A3A-9E82FFBE796B}">
      <dsp:nvSpPr>
        <dsp:cNvPr id="0" name=""/>
        <dsp:cNvSpPr/>
      </dsp:nvSpPr>
      <dsp:spPr>
        <a:xfrm>
          <a:off x="2929982" y="2239233"/>
          <a:ext cx="237685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All the rest remain </a:t>
          </a:r>
          <a:r>
            <a:rPr lang="en-US" sz="1800" b="1" kern="1200" dirty="0">
              <a:solidFill>
                <a:srgbClr val="FF0000"/>
              </a:solidFill>
            </a:rPr>
            <a:t>alienated </a:t>
          </a:r>
          <a:r>
            <a:rPr lang="en-US" sz="1800" kern="1200" dirty="0"/>
            <a:t>from the benefits offered</a:t>
          </a:r>
        </a:p>
      </dsp:txBody>
      <dsp:txXfrm>
        <a:off x="2929982" y="2239233"/>
        <a:ext cx="2376850" cy="1057500"/>
      </dsp:txXfrm>
    </dsp:sp>
    <dsp:sp modelId="{F64177FB-0B6B-4096-A72F-CDB3DC3A0A37}">
      <dsp:nvSpPr>
        <dsp:cNvPr id="0" name=""/>
        <dsp:cNvSpPr/>
      </dsp:nvSpPr>
      <dsp:spPr>
        <a:xfrm>
          <a:off x="6186267" y="337752"/>
          <a:ext cx="1449879" cy="1449879"/>
        </a:xfrm>
        <a:prstGeom prst="round2DiagRect">
          <a:avLst>
            <a:gd name="adj1" fmla="val 29727"/>
            <a:gd name="adj2" fmla="val 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187B0BA-25AF-4828-8849-A3C09AEEDBE3}">
      <dsp:nvSpPr>
        <dsp:cNvPr id="0" name=""/>
        <dsp:cNvSpPr/>
      </dsp:nvSpPr>
      <dsp:spPr>
        <a:xfrm>
          <a:off x="6495258" y="646743"/>
          <a:ext cx="831897" cy="83189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415967-43A7-413C-B919-D9D4F0AA9013}">
      <dsp:nvSpPr>
        <dsp:cNvPr id="0" name=""/>
        <dsp:cNvSpPr/>
      </dsp:nvSpPr>
      <dsp:spPr>
        <a:xfrm>
          <a:off x="5722781" y="2239233"/>
          <a:ext cx="237685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b="1" kern="1200" dirty="0">
              <a:solidFill>
                <a:srgbClr val="FF0000"/>
              </a:solidFill>
            </a:rPr>
            <a:t>Widening discrimination and segregation </a:t>
          </a:r>
          <a:r>
            <a:rPr lang="en-US" sz="1800" kern="1200" dirty="0"/>
            <a:t>within the city</a:t>
          </a:r>
        </a:p>
      </dsp:txBody>
      <dsp:txXfrm>
        <a:off x="5722781" y="2239233"/>
        <a:ext cx="2376850" cy="1057500"/>
      </dsp:txXfrm>
    </dsp:sp>
    <dsp:sp modelId="{AD329DEF-F38D-4E1C-A502-D5143AF8838F}">
      <dsp:nvSpPr>
        <dsp:cNvPr id="0" name=""/>
        <dsp:cNvSpPr/>
      </dsp:nvSpPr>
      <dsp:spPr>
        <a:xfrm>
          <a:off x="8979067" y="337752"/>
          <a:ext cx="1449879" cy="1449879"/>
        </a:xfrm>
        <a:prstGeom prst="round2DiagRect">
          <a:avLst>
            <a:gd name="adj1" fmla="val 29727"/>
            <a:gd name="adj2" fmla="val 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3BC083-48EB-4BC5-BD7C-7CC7967F3171}">
      <dsp:nvSpPr>
        <dsp:cNvPr id="0" name=""/>
        <dsp:cNvSpPr/>
      </dsp:nvSpPr>
      <dsp:spPr>
        <a:xfrm>
          <a:off x="9288058" y="646743"/>
          <a:ext cx="831897" cy="83189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C5A0B4-9C77-4F73-937D-2BB56C595A96}">
      <dsp:nvSpPr>
        <dsp:cNvPr id="0" name=""/>
        <dsp:cNvSpPr/>
      </dsp:nvSpPr>
      <dsp:spPr>
        <a:xfrm>
          <a:off x="8515581" y="2239233"/>
          <a:ext cx="237685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Or: </a:t>
          </a:r>
          <a:r>
            <a:rPr lang="en-US" sz="1800" b="1" kern="1200" dirty="0">
              <a:solidFill>
                <a:srgbClr val="FF0000"/>
              </a:solidFill>
            </a:rPr>
            <a:t>what is the wiser use of resources?</a:t>
          </a:r>
        </a:p>
      </dsp:txBody>
      <dsp:txXfrm>
        <a:off x="8515581" y="2239233"/>
        <a:ext cx="2376850" cy="1057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914BA-FF00-4B5D-B999-E488C0291ACB}">
      <dsp:nvSpPr>
        <dsp:cNvPr id="0" name=""/>
        <dsp:cNvSpPr/>
      </dsp:nvSpPr>
      <dsp:spPr>
        <a:xfrm>
          <a:off x="0" y="58913"/>
          <a:ext cx="11029615" cy="638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Trikala</a:t>
          </a:r>
          <a:r>
            <a:rPr lang="en-US" sz="2800" kern="1200" dirty="0"/>
            <a:t> sits at the heart of the Greek </a:t>
          </a:r>
          <a:r>
            <a:rPr lang="en-US" sz="2800" kern="1200" dirty="0" smtClean="0"/>
            <a:t>mainland</a:t>
          </a:r>
          <a:endParaRPr lang="en-US" sz="2800" kern="1200" dirty="0"/>
        </a:p>
      </dsp:txBody>
      <dsp:txXfrm>
        <a:off x="31185" y="90098"/>
        <a:ext cx="10967245" cy="576449"/>
      </dsp:txXfrm>
    </dsp:sp>
    <dsp:sp modelId="{7032CE8E-F70C-4261-BC9E-358159CC1B8E}">
      <dsp:nvSpPr>
        <dsp:cNvPr id="0" name=""/>
        <dsp:cNvSpPr/>
      </dsp:nvSpPr>
      <dsp:spPr>
        <a:xfrm>
          <a:off x="0" y="778373"/>
          <a:ext cx="11029615" cy="638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Region </a:t>
          </a:r>
          <a:r>
            <a:rPr lang="en-US" sz="2800" kern="1200" dirty="0"/>
            <a:t>of Thessaly </a:t>
          </a:r>
        </a:p>
      </dsp:txBody>
      <dsp:txXfrm>
        <a:off x="31185" y="809558"/>
        <a:ext cx="10967245" cy="576449"/>
      </dsp:txXfrm>
    </dsp:sp>
    <dsp:sp modelId="{8DB6A809-B9B1-4416-B8D5-93B90B11E67F}">
      <dsp:nvSpPr>
        <dsp:cNvPr id="0" name=""/>
        <dsp:cNvSpPr/>
      </dsp:nvSpPr>
      <dsp:spPr>
        <a:xfrm>
          <a:off x="0" y="1497833"/>
          <a:ext cx="11029615" cy="638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Greece’s “first digital city”</a:t>
          </a:r>
        </a:p>
      </dsp:txBody>
      <dsp:txXfrm>
        <a:off x="31185" y="1529018"/>
        <a:ext cx="10967245" cy="576449"/>
      </dsp:txXfrm>
    </dsp:sp>
    <dsp:sp modelId="{C28370F4-46B1-41F0-89B3-D0974AD25F73}">
      <dsp:nvSpPr>
        <dsp:cNvPr id="0" name=""/>
        <dsp:cNvSpPr/>
      </dsp:nvSpPr>
      <dsp:spPr>
        <a:xfrm>
          <a:off x="0" y="2217293"/>
          <a:ext cx="11029615" cy="638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‘Smart </a:t>
          </a:r>
          <a:r>
            <a:rPr lang="en-US" sz="2800" kern="1200" dirty="0" err="1"/>
            <a:t>Trikala</a:t>
          </a:r>
          <a:r>
            <a:rPr lang="en-US" sz="2800" kern="1200" dirty="0"/>
            <a:t>’=  a wide range of digital </a:t>
          </a:r>
          <a:r>
            <a:rPr lang="en-US" sz="2800" kern="1200" dirty="0" smtClean="0"/>
            <a:t>solutions </a:t>
          </a:r>
          <a:endParaRPr lang="en-US" sz="2800" kern="1200" dirty="0"/>
        </a:p>
      </dsp:txBody>
      <dsp:txXfrm>
        <a:off x="31185" y="2248478"/>
        <a:ext cx="10967245" cy="576449"/>
      </dsp:txXfrm>
    </dsp:sp>
    <dsp:sp modelId="{6AF5E8C1-BD25-4161-8686-C0947B0714E9}">
      <dsp:nvSpPr>
        <dsp:cNvPr id="0" name=""/>
        <dsp:cNvSpPr/>
      </dsp:nvSpPr>
      <dsp:spPr>
        <a:xfrm>
          <a:off x="0" y="2936753"/>
          <a:ext cx="11029615" cy="638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</a:t>
          </a:r>
          <a:r>
            <a:rPr lang="en-US" sz="2800" kern="1200" dirty="0"/>
            <a:t>city has performed highly in terms of innovation results</a:t>
          </a:r>
        </a:p>
      </dsp:txBody>
      <dsp:txXfrm>
        <a:off x="31185" y="2967938"/>
        <a:ext cx="10967245" cy="576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805D-542F-4195-A00D-6460291678BB}">
      <dsp:nvSpPr>
        <dsp:cNvPr id="0" name=""/>
        <dsp:cNvSpPr/>
      </dsp:nvSpPr>
      <dsp:spPr>
        <a:xfrm>
          <a:off x="2437059" y="1192673"/>
          <a:ext cx="4799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7093" y="45720"/>
              </a:lnTo>
              <a:lnTo>
                <a:pt x="257093" y="94277"/>
              </a:lnTo>
              <a:lnTo>
                <a:pt x="479986" y="94277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64230" y="1235595"/>
        <a:ext cx="25644" cy="5596"/>
      </dsp:txXfrm>
    </dsp:sp>
    <dsp:sp modelId="{6A753797-30B6-43DF-8657-EE15C07A483A}">
      <dsp:nvSpPr>
        <dsp:cNvPr id="0" name=""/>
        <dsp:cNvSpPr/>
      </dsp:nvSpPr>
      <dsp:spPr>
        <a:xfrm>
          <a:off x="7844" y="509089"/>
          <a:ext cx="2431015" cy="14586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9122" tIns="125039" rIns="119122" bIns="12503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e-</a:t>
          </a:r>
          <a:r>
            <a:rPr lang="en-US" sz="1400" kern="1200" dirty="0" err="1"/>
            <a:t>trikala</a:t>
          </a:r>
          <a:r>
            <a:rPr lang="en-US" sz="1400" kern="1200" dirty="0"/>
            <a:t>=offers a range of applications for the citizens-strengthens </a:t>
          </a:r>
          <a:r>
            <a:rPr lang="en-US" sz="1400" kern="1200" dirty="0">
              <a:solidFill>
                <a:srgbClr val="FF0000"/>
              </a:solidFill>
            </a:rPr>
            <a:t>the participation of the citizens in critical decisions-free </a:t>
          </a:r>
          <a:r>
            <a:rPr lang="en-US" sz="1400" kern="1200" dirty="0"/>
            <a:t>access to internet—a wide set of electronic services</a:t>
          </a:r>
        </a:p>
      </dsp:txBody>
      <dsp:txXfrm>
        <a:off x="7844" y="509089"/>
        <a:ext cx="2431015" cy="1458609"/>
      </dsp:txXfrm>
    </dsp:sp>
    <dsp:sp modelId="{C911582B-5809-4533-A3A2-1EBDC23E60EB}">
      <dsp:nvSpPr>
        <dsp:cNvPr id="0" name=""/>
        <dsp:cNvSpPr/>
      </dsp:nvSpPr>
      <dsp:spPr>
        <a:xfrm>
          <a:off x="5378660" y="1200769"/>
          <a:ext cx="5770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6181"/>
              </a:moveTo>
              <a:lnTo>
                <a:pt x="305640" y="86181"/>
              </a:lnTo>
              <a:lnTo>
                <a:pt x="305640" y="45720"/>
              </a:lnTo>
              <a:lnTo>
                <a:pt x="57708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51975" y="1243690"/>
        <a:ext cx="30451" cy="5596"/>
      </dsp:txXfrm>
    </dsp:sp>
    <dsp:sp modelId="{12D701BC-0B54-43C6-B447-B28D0B2E2906}">
      <dsp:nvSpPr>
        <dsp:cNvPr id="0" name=""/>
        <dsp:cNvSpPr/>
      </dsp:nvSpPr>
      <dsp:spPr>
        <a:xfrm>
          <a:off x="2949445" y="557646"/>
          <a:ext cx="2431015" cy="14586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9122" tIns="125039" rIns="119122" bIns="1250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telepronoia</a:t>
          </a:r>
          <a:r>
            <a:rPr lang="en-US" sz="1600" kern="1200" dirty="0"/>
            <a:t>=telematics to </a:t>
          </a:r>
          <a:r>
            <a:rPr lang="en-US" sz="1600" kern="1200" dirty="0" smtClean="0">
              <a:solidFill>
                <a:srgbClr val="FF0000"/>
              </a:solidFill>
            </a:rPr>
            <a:t>support </a:t>
          </a:r>
          <a:r>
            <a:rPr lang="en-US" sz="1600" kern="1200" dirty="0">
              <a:solidFill>
                <a:srgbClr val="FF0000"/>
              </a:solidFill>
            </a:rPr>
            <a:t>the elderly, disabled, people with chronic diseases</a:t>
          </a:r>
          <a:r>
            <a:rPr lang="en-US" sz="1600" kern="1200" dirty="0"/>
            <a:t>, vulnerable citizens </a:t>
          </a:r>
          <a:r>
            <a:rPr lang="en-US" sz="1600" kern="1200" dirty="0" smtClean="0"/>
            <a:t>e.tc.</a:t>
          </a:r>
          <a:endParaRPr lang="en-US" sz="1600" kern="1200" dirty="0"/>
        </a:p>
      </dsp:txBody>
      <dsp:txXfrm>
        <a:off x="2949445" y="557646"/>
        <a:ext cx="2431015" cy="1458609"/>
      </dsp:txXfrm>
    </dsp:sp>
    <dsp:sp modelId="{91C3BF50-2478-4B55-8C11-50ED3A58674C}">
      <dsp:nvSpPr>
        <dsp:cNvPr id="0" name=""/>
        <dsp:cNvSpPr/>
      </dsp:nvSpPr>
      <dsp:spPr>
        <a:xfrm>
          <a:off x="8417356" y="1192673"/>
          <a:ext cx="5285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815"/>
              </a:moveTo>
              <a:lnTo>
                <a:pt x="281366" y="53815"/>
              </a:lnTo>
              <a:lnTo>
                <a:pt x="281366" y="45720"/>
              </a:lnTo>
              <a:lnTo>
                <a:pt x="528533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667643" y="1235595"/>
        <a:ext cx="27959" cy="5596"/>
      </dsp:txXfrm>
    </dsp:sp>
    <dsp:sp modelId="{C1745597-A8EF-49C8-8BB7-0BAA37B8CA04}">
      <dsp:nvSpPr>
        <dsp:cNvPr id="0" name=""/>
        <dsp:cNvSpPr/>
      </dsp:nvSpPr>
      <dsp:spPr>
        <a:xfrm>
          <a:off x="5988141" y="517184"/>
          <a:ext cx="2431015" cy="14586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9122" tIns="125039" rIns="119122" bIns="1250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ISIEMD=smart system of </a:t>
          </a:r>
          <a:r>
            <a:rPr lang="en-US" sz="1600" kern="1200" dirty="0">
              <a:solidFill>
                <a:srgbClr val="FF0000"/>
              </a:solidFill>
            </a:rPr>
            <a:t>smart homes towards independent living </a:t>
          </a:r>
          <a:r>
            <a:rPr lang="en-US" sz="1600" kern="1200" dirty="0"/>
            <a:t>and personal care of the elderly with </a:t>
          </a:r>
          <a:r>
            <a:rPr lang="en-US" sz="1600" kern="1200" dirty="0" smtClean="0"/>
            <a:t>dementia</a:t>
          </a:r>
          <a:endParaRPr lang="en-US" sz="1600" kern="1200" dirty="0"/>
        </a:p>
      </dsp:txBody>
      <dsp:txXfrm>
        <a:off x="5988141" y="517184"/>
        <a:ext cx="2431015" cy="1458609"/>
      </dsp:txXfrm>
    </dsp:sp>
    <dsp:sp modelId="{07ECE17E-5FCC-4F4A-9A3E-B2850D30998C}">
      <dsp:nvSpPr>
        <dsp:cNvPr id="0" name=""/>
        <dsp:cNvSpPr/>
      </dsp:nvSpPr>
      <dsp:spPr>
        <a:xfrm>
          <a:off x="1376068" y="1965898"/>
          <a:ext cx="8817729" cy="657999"/>
        </a:xfrm>
        <a:custGeom>
          <a:avLst/>
          <a:gdLst/>
          <a:ahLst/>
          <a:cxnLst/>
          <a:rect l="0" t="0" r="0" b="0"/>
          <a:pathLst>
            <a:path>
              <a:moveTo>
                <a:pt x="8817729" y="0"/>
              </a:moveTo>
              <a:lnTo>
                <a:pt x="8817729" y="346099"/>
              </a:lnTo>
              <a:lnTo>
                <a:pt x="0" y="346099"/>
              </a:lnTo>
              <a:lnTo>
                <a:pt x="0" y="657999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3818" y="2292099"/>
        <a:ext cx="442228" cy="5596"/>
      </dsp:txXfrm>
    </dsp:sp>
    <dsp:sp modelId="{471B1BA1-1C9C-442B-B592-08BA28A522B2}">
      <dsp:nvSpPr>
        <dsp:cNvPr id="0" name=""/>
        <dsp:cNvSpPr/>
      </dsp:nvSpPr>
      <dsp:spPr>
        <a:xfrm>
          <a:off x="8978289" y="509089"/>
          <a:ext cx="2431015" cy="14586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9122" tIns="125039" rIns="119122" bIns="125039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FF0000"/>
              </a:solidFill>
            </a:rPr>
            <a:t>Tele-care services to patients with chronic diseases for free </a:t>
          </a:r>
          <a:r>
            <a:rPr lang="en-US" sz="1200" kern="1200" dirty="0"/>
            <a:t>via the </a:t>
          </a:r>
          <a:r>
            <a:rPr lang="en-US" sz="1200" kern="1200" dirty="0" err="1"/>
            <a:t>Telecare</a:t>
          </a:r>
          <a:r>
            <a:rPr lang="en-US" sz="1200" kern="1200" dirty="0"/>
            <a:t> Center with mobile </a:t>
          </a:r>
          <a:r>
            <a:rPr lang="en-US" sz="1200" kern="1200" dirty="0" err="1"/>
            <a:t>tele</a:t>
          </a:r>
          <a:r>
            <a:rPr lang="en-US" sz="1200" kern="1200" dirty="0"/>
            <a:t>-cardiograph, </a:t>
          </a:r>
          <a:r>
            <a:rPr lang="en-US" sz="1200" kern="1200" dirty="0" err="1"/>
            <a:t>tele</a:t>
          </a:r>
          <a:r>
            <a:rPr lang="en-US" sz="1200" kern="1200" dirty="0"/>
            <a:t>-blood pressure monitor and others---sends </a:t>
          </a:r>
          <a:r>
            <a:rPr lang="en-US" sz="1200" kern="1200" dirty="0" smtClean="0"/>
            <a:t> </a:t>
          </a:r>
          <a:r>
            <a:rPr lang="en-US" sz="1200" kern="1200" dirty="0"/>
            <a:t>data to the competent doctor of </a:t>
          </a:r>
          <a:r>
            <a:rPr lang="en-US" sz="1200" kern="1200" dirty="0" smtClean="0"/>
            <a:t>Larissa’s </a:t>
          </a:r>
          <a:r>
            <a:rPr lang="en-US" sz="1200" kern="1200" dirty="0"/>
            <a:t>University Hospital (which is close). </a:t>
          </a:r>
        </a:p>
      </dsp:txBody>
      <dsp:txXfrm>
        <a:off x="8978289" y="509089"/>
        <a:ext cx="2431015" cy="1458609"/>
      </dsp:txXfrm>
    </dsp:sp>
    <dsp:sp modelId="{4730FE09-5776-4100-97F4-6D3EC5BCBE75}">
      <dsp:nvSpPr>
        <dsp:cNvPr id="0" name=""/>
        <dsp:cNvSpPr/>
      </dsp:nvSpPr>
      <dsp:spPr>
        <a:xfrm>
          <a:off x="2589775" y="3256136"/>
          <a:ext cx="375817" cy="129466"/>
        </a:xfrm>
        <a:custGeom>
          <a:avLst/>
          <a:gdLst/>
          <a:ahLst/>
          <a:cxnLst/>
          <a:rect l="0" t="0" r="0" b="0"/>
          <a:pathLst>
            <a:path>
              <a:moveTo>
                <a:pt x="0" y="129466"/>
              </a:moveTo>
              <a:lnTo>
                <a:pt x="205008" y="129466"/>
              </a:lnTo>
              <a:lnTo>
                <a:pt x="205008" y="0"/>
              </a:lnTo>
              <a:lnTo>
                <a:pt x="375817" y="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67020" y="3318070"/>
        <a:ext cx="21326" cy="5596"/>
      </dsp:txXfrm>
    </dsp:sp>
    <dsp:sp modelId="{B2D9EC45-7D82-476C-AA62-D29E24E4F763}">
      <dsp:nvSpPr>
        <dsp:cNvPr id="0" name=""/>
        <dsp:cNvSpPr/>
      </dsp:nvSpPr>
      <dsp:spPr>
        <a:xfrm>
          <a:off x="160560" y="2656297"/>
          <a:ext cx="2431015" cy="14586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9122" tIns="125039" rIns="119122" bIns="12503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e-dialogue (finalist project for the European </a:t>
          </a:r>
          <a:r>
            <a:rPr lang="en-US" sz="1800" kern="1200" dirty="0" smtClean="0"/>
            <a:t>e-Government </a:t>
          </a:r>
          <a:r>
            <a:rPr lang="en-US" sz="1800" kern="1200" dirty="0"/>
            <a:t>awards 2009 in Malmo</a:t>
          </a:r>
          <a:r>
            <a:rPr lang="en-US" sz="1400" kern="1200" dirty="0"/>
            <a:t>)</a:t>
          </a:r>
        </a:p>
      </dsp:txBody>
      <dsp:txXfrm>
        <a:off x="160560" y="2656297"/>
        <a:ext cx="2431015" cy="1458609"/>
      </dsp:txXfrm>
    </dsp:sp>
    <dsp:sp modelId="{83D6EF54-FCC7-4DC1-8532-8A62CD690DA3}">
      <dsp:nvSpPr>
        <dsp:cNvPr id="0" name=""/>
        <dsp:cNvSpPr/>
      </dsp:nvSpPr>
      <dsp:spPr>
        <a:xfrm>
          <a:off x="5427207" y="3210416"/>
          <a:ext cx="3667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0450" y="45720"/>
              </a:lnTo>
              <a:lnTo>
                <a:pt x="200450" y="53815"/>
              </a:lnTo>
              <a:lnTo>
                <a:pt x="366700" y="53815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00623" y="3253337"/>
        <a:ext cx="19869" cy="5596"/>
      </dsp:txXfrm>
    </dsp:sp>
    <dsp:sp modelId="{28B3CE45-FFA3-4D4F-9077-4E3F2B825240}">
      <dsp:nvSpPr>
        <dsp:cNvPr id="0" name=""/>
        <dsp:cNvSpPr/>
      </dsp:nvSpPr>
      <dsp:spPr>
        <a:xfrm>
          <a:off x="2997992" y="2526831"/>
          <a:ext cx="2431015" cy="14586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9122" tIns="125039" rIns="119122" bIns="12503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Trikala</a:t>
          </a:r>
          <a:r>
            <a:rPr lang="en-US" sz="1800" kern="1200" dirty="0" smtClean="0"/>
            <a:t> </a:t>
          </a:r>
          <a:r>
            <a:rPr lang="en-US" sz="1800" kern="1200" dirty="0"/>
            <a:t>tourism-services for the tourists</a:t>
          </a:r>
        </a:p>
      </dsp:txBody>
      <dsp:txXfrm>
        <a:off x="2997992" y="2526831"/>
        <a:ext cx="2431015" cy="1458609"/>
      </dsp:txXfrm>
    </dsp:sp>
    <dsp:sp modelId="{078D4CB2-4282-43F9-9BC3-4BCE8ABED588}">
      <dsp:nvSpPr>
        <dsp:cNvPr id="0" name=""/>
        <dsp:cNvSpPr/>
      </dsp:nvSpPr>
      <dsp:spPr>
        <a:xfrm>
          <a:off x="5826308" y="2534927"/>
          <a:ext cx="2431015" cy="14586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9122" tIns="125039" rIns="119122" bIns="12503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Urban CIS35=GIS as a digital city guide, accessible vie internet and mobiles</a:t>
          </a:r>
        </a:p>
      </dsp:txBody>
      <dsp:txXfrm>
        <a:off x="5826308" y="2534927"/>
        <a:ext cx="2431015" cy="14586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7931F-5AA5-4C16-A6CE-6DE8684B1BF5}">
      <dsp:nvSpPr>
        <dsp:cNvPr id="0" name=""/>
        <dsp:cNvSpPr/>
      </dsp:nvSpPr>
      <dsp:spPr>
        <a:xfrm>
          <a:off x="2928062" y="553403"/>
          <a:ext cx="129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507"/>
              </a:moveTo>
              <a:lnTo>
                <a:pt x="81763" y="49507"/>
              </a:lnTo>
              <a:lnTo>
                <a:pt x="81763" y="45720"/>
              </a:lnTo>
              <a:lnTo>
                <a:pt x="12932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88726" y="596824"/>
        <a:ext cx="7998" cy="4597"/>
      </dsp:txXfrm>
    </dsp:sp>
    <dsp:sp modelId="{B241792E-435C-4BB0-B9B5-E52E7FA61F7E}">
      <dsp:nvSpPr>
        <dsp:cNvPr id="0" name=""/>
        <dsp:cNvSpPr/>
      </dsp:nvSpPr>
      <dsp:spPr>
        <a:xfrm>
          <a:off x="932783" y="3787"/>
          <a:ext cx="1997078" cy="1198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859" tIns="102720" rIns="97859" bIns="10272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smart transport=informs on traffic/manages traffic data/bus digital data in stops / parking spots </a:t>
          </a:r>
          <a:r>
            <a:rPr lang="en-US" sz="1400" kern="1200" dirty="0" smtClean="0"/>
            <a:t>information</a:t>
          </a:r>
          <a:endParaRPr lang="en-US" sz="1400" kern="1200" dirty="0"/>
        </a:p>
      </dsp:txBody>
      <dsp:txXfrm>
        <a:off x="932783" y="3787"/>
        <a:ext cx="1997078" cy="1198247"/>
      </dsp:txXfrm>
    </dsp:sp>
    <dsp:sp modelId="{08E87EC9-911B-4EFE-8A79-0D403EDDCA36}">
      <dsp:nvSpPr>
        <dsp:cNvPr id="0" name=""/>
        <dsp:cNvSpPr/>
      </dsp:nvSpPr>
      <dsp:spPr>
        <a:xfrm>
          <a:off x="5085067" y="553403"/>
          <a:ext cx="728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165" y="45720"/>
              </a:lnTo>
              <a:lnTo>
                <a:pt x="381165" y="49507"/>
              </a:lnTo>
              <a:lnTo>
                <a:pt x="728130" y="49507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0163" y="596824"/>
        <a:ext cx="37936" cy="4597"/>
      </dsp:txXfrm>
    </dsp:sp>
    <dsp:sp modelId="{665511E9-77D1-45B7-B74C-EC326DB279A1}">
      <dsp:nvSpPr>
        <dsp:cNvPr id="0" name=""/>
        <dsp:cNvSpPr/>
      </dsp:nvSpPr>
      <dsp:spPr>
        <a:xfrm>
          <a:off x="3089788" y="0"/>
          <a:ext cx="1997078" cy="1198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859" tIns="102720" rIns="97859" bIns="10272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free access to the internet/transactions with the city possible </a:t>
          </a:r>
        </a:p>
      </dsp:txBody>
      <dsp:txXfrm>
        <a:off x="3089788" y="0"/>
        <a:ext cx="1997078" cy="1198247"/>
      </dsp:txXfrm>
    </dsp:sp>
    <dsp:sp modelId="{DC5B49E4-00EA-4881-8930-9456F8AF476B}">
      <dsp:nvSpPr>
        <dsp:cNvPr id="0" name=""/>
        <dsp:cNvSpPr/>
      </dsp:nvSpPr>
      <dsp:spPr>
        <a:xfrm>
          <a:off x="7840876" y="557191"/>
          <a:ext cx="428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8728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43757" y="600612"/>
        <a:ext cx="22966" cy="4597"/>
      </dsp:txXfrm>
    </dsp:sp>
    <dsp:sp modelId="{BC071D7C-334C-4114-8823-1B1CD00EA4A2}">
      <dsp:nvSpPr>
        <dsp:cNvPr id="0" name=""/>
        <dsp:cNvSpPr/>
      </dsp:nvSpPr>
      <dsp:spPr>
        <a:xfrm>
          <a:off x="5845597" y="3787"/>
          <a:ext cx="1997078" cy="1198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859" tIns="102720" rIns="97859" bIns="102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FF0000"/>
              </a:solidFill>
            </a:rPr>
            <a:t>First city in the world to offer a self driven bus-2015-2016</a:t>
          </a:r>
          <a:r>
            <a:rPr lang="en-US" sz="1200" kern="1200" dirty="0"/>
            <a:t>, within the city, in real transport conditions.-A pilot program with 7 </a:t>
          </a:r>
          <a:r>
            <a:rPr lang="en-US" sz="1200" kern="1200" dirty="0" err="1"/>
            <a:t>european</a:t>
          </a:r>
          <a:r>
            <a:rPr lang="en-US" sz="1200" kern="1200" dirty="0"/>
            <a:t> cities-City Mobil 2. </a:t>
          </a:r>
        </a:p>
      </dsp:txBody>
      <dsp:txXfrm>
        <a:off x="5845597" y="3787"/>
        <a:ext cx="1997078" cy="1198247"/>
      </dsp:txXfrm>
    </dsp:sp>
    <dsp:sp modelId="{2223E32F-1BF7-4480-905D-24A9A171A3C6}">
      <dsp:nvSpPr>
        <dsp:cNvPr id="0" name=""/>
        <dsp:cNvSpPr/>
      </dsp:nvSpPr>
      <dsp:spPr>
        <a:xfrm>
          <a:off x="1761391" y="1200234"/>
          <a:ext cx="7539152" cy="428728"/>
        </a:xfrm>
        <a:custGeom>
          <a:avLst/>
          <a:gdLst/>
          <a:ahLst/>
          <a:cxnLst/>
          <a:rect l="0" t="0" r="0" b="0"/>
          <a:pathLst>
            <a:path>
              <a:moveTo>
                <a:pt x="7539152" y="0"/>
              </a:moveTo>
              <a:lnTo>
                <a:pt x="7539152" y="231464"/>
              </a:lnTo>
              <a:lnTo>
                <a:pt x="0" y="231464"/>
              </a:lnTo>
              <a:lnTo>
                <a:pt x="0" y="428728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42139" y="1412299"/>
        <a:ext cx="377656" cy="4597"/>
      </dsp:txXfrm>
    </dsp:sp>
    <dsp:sp modelId="{95571666-59EB-43F1-9A25-8AF96B5E48FC}">
      <dsp:nvSpPr>
        <dsp:cNvPr id="0" name=""/>
        <dsp:cNvSpPr/>
      </dsp:nvSpPr>
      <dsp:spPr>
        <a:xfrm>
          <a:off x="8302004" y="3787"/>
          <a:ext cx="1997078" cy="1198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859" tIns="102720" rIns="97859" bIns="1027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6 buses-for 10 people-controlled by </a:t>
          </a:r>
          <a:r>
            <a:rPr lang="en-US" sz="1600" kern="1200" dirty="0" smtClean="0"/>
            <a:t>distance</a:t>
          </a:r>
          <a:endParaRPr lang="en-US" sz="1600" kern="1200" dirty="0"/>
        </a:p>
      </dsp:txBody>
      <dsp:txXfrm>
        <a:off x="8302004" y="3787"/>
        <a:ext cx="1997078" cy="1198247"/>
      </dsp:txXfrm>
    </dsp:sp>
    <dsp:sp modelId="{12E16EB1-0F8C-4094-A645-3903181D6B4D}">
      <dsp:nvSpPr>
        <dsp:cNvPr id="0" name=""/>
        <dsp:cNvSpPr/>
      </dsp:nvSpPr>
      <dsp:spPr>
        <a:xfrm>
          <a:off x="2758131" y="2214766"/>
          <a:ext cx="5986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8659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1729" y="2258187"/>
        <a:ext cx="31462" cy="4597"/>
      </dsp:txXfrm>
    </dsp:sp>
    <dsp:sp modelId="{6259AE99-8883-47B4-901F-9CF33797A604}">
      <dsp:nvSpPr>
        <dsp:cNvPr id="0" name=""/>
        <dsp:cNvSpPr/>
      </dsp:nvSpPr>
      <dsp:spPr>
        <a:xfrm>
          <a:off x="762852" y="1661362"/>
          <a:ext cx="1997078" cy="1198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859" tIns="102720" rIns="97859" bIns="1027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electronic submission of complaints by the citizens (DIMOSTHENES</a:t>
          </a:r>
          <a:r>
            <a:rPr lang="en-US" sz="1200" kern="1200" dirty="0"/>
            <a:t>)</a:t>
          </a:r>
        </a:p>
      </dsp:txBody>
      <dsp:txXfrm>
        <a:off x="762852" y="1661362"/>
        <a:ext cx="1997078" cy="1198247"/>
      </dsp:txXfrm>
    </dsp:sp>
    <dsp:sp modelId="{315F863B-5B99-444E-B8AA-4A0440F565C9}">
      <dsp:nvSpPr>
        <dsp:cNvPr id="0" name=""/>
        <dsp:cNvSpPr/>
      </dsp:nvSpPr>
      <dsp:spPr>
        <a:xfrm>
          <a:off x="5384469" y="2214766"/>
          <a:ext cx="428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8728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7350" y="2258187"/>
        <a:ext cx="22966" cy="4597"/>
      </dsp:txXfrm>
    </dsp:sp>
    <dsp:sp modelId="{DA2B35CF-605A-4A1E-B512-B47DF22C8E06}">
      <dsp:nvSpPr>
        <dsp:cNvPr id="0" name=""/>
        <dsp:cNvSpPr/>
      </dsp:nvSpPr>
      <dsp:spPr>
        <a:xfrm>
          <a:off x="3389190" y="1661362"/>
          <a:ext cx="1997078" cy="1198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859" tIns="102720" rIns="97859" bIns="10272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e-</a:t>
          </a:r>
          <a:r>
            <a:rPr lang="en-US" sz="1400" kern="1200" dirty="0" err="1"/>
            <a:t>trikala</a:t>
          </a:r>
          <a:r>
            <a:rPr lang="en-US" sz="1400" kern="1200" dirty="0"/>
            <a:t> is a private company of the City. Collaboration towards e-</a:t>
          </a:r>
          <a:r>
            <a:rPr lang="en-US" sz="1400" kern="1200" dirty="0" err="1"/>
            <a:t>trikala</a:t>
          </a:r>
          <a:r>
            <a:rPr lang="en-US" sz="1400" kern="1200" dirty="0"/>
            <a:t>=Universities and industry plus a task force</a:t>
          </a:r>
          <a:r>
            <a:rPr lang="en-US" sz="1200" kern="1200" dirty="0"/>
            <a:t>.</a:t>
          </a:r>
        </a:p>
      </dsp:txBody>
      <dsp:txXfrm>
        <a:off x="3389190" y="1661362"/>
        <a:ext cx="1997078" cy="1198247"/>
      </dsp:txXfrm>
    </dsp:sp>
    <dsp:sp modelId="{6727966A-EEC3-4286-84CF-B84FCFD61064}">
      <dsp:nvSpPr>
        <dsp:cNvPr id="0" name=""/>
        <dsp:cNvSpPr/>
      </dsp:nvSpPr>
      <dsp:spPr>
        <a:xfrm>
          <a:off x="7840876" y="2214766"/>
          <a:ext cx="3801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189" y="45720"/>
              </a:lnTo>
              <a:lnTo>
                <a:pt x="207189" y="102361"/>
              </a:lnTo>
              <a:lnTo>
                <a:pt x="380179" y="102361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20599" y="2258187"/>
        <a:ext cx="20733" cy="4597"/>
      </dsp:txXfrm>
    </dsp:sp>
    <dsp:sp modelId="{96544FA1-BB8E-4ADB-97C3-1B73C7587DCD}">
      <dsp:nvSpPr>
        <dsp:cNvPr id="0" name=""/>
        <dsp:cNvSpPr/>
      </dsp:nvSpPr>
      <dsp:spPr>
        <a:xfrm>
          <a:off x="5845597" y="1661362"/>
          <a:ext cx="1997078" cy="1198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859" tIns="102720" rIns="97859" bIns="10272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Also on the way-smart parking (45 places for </a:t>
          </a:r>
          <a:r>
            <a:rPr lang="en-US" sz="1400" kern="1200" dirty="0" smtClean="0"/>
            <a:t>disabled/monitors </a:t>
          </a:r>
          <a:r>
            <a:rPr lang="en-US" sz="1400" kern="1200" dirty="0"/>
            <a:t>free spaces in the roads/pay via phone</a:t>
          </a:r>
          <a:r>
            <a:rPr lang="en-US" sz="1200" kern="1200" dirty="0"/>
            <a:t>)</a:t>
          </a:r>
        </a:p>
      </dsp:txBody>
      <dsp:txXfrm>
        <a:off x="5845597" y="1661362"/>
        <a:ext cx="1997078" cy="1198247"/>
      </dsp:txXfrm>
    </dsp:sp>
    <dsp:sp modelId="{ED65F48F-64FA-4584-A0ED-DD8AB1EC33B8}">
      <dsp:nvSpPr>
        <dsp:cNvPr id="0" name=""/>
        <dsp:cNvSpPr/>
      </dsp:nvSpPr>
      <dsp:spPr>
        <a:xfrm>
          <a:off x="1931323" y="2914451"/>
          <a:ext cx="7320671" cy="372086"/>
        </a:xfrm>
        <a:custGeom>
          <a:avLst/>
          <a:gdLst/>
          <a:ahLst/>
          <a:cxnLst/>
          <a:rect l="0" t="0" r="0" b="0"/>
          <a:pathLst>
            <a:path>
              <a:moveTo>
                <a:pt x="7320671" y="0"/>
              </a:moveTo>
              <a:lnTo>
                <a:pt x="7320671" y="203143"/>
              </a:lnTo>
              <a:lnTo>
                <a:pt x="0" y="203143"/>
              </a:lnTo>
              <a:lnTo>
                <a:pt x="0" y="372086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08365" y="3098195"/>
        <a:ext cx="366586" cy="4597"/>
      </dsp:txXfrm>
    </dsp:sp>
    <dsp:sp modelId="{3B0C44F9-89A3-44E2-A04F-08281299C226}">
      <dsp:nvSpPr>
        <dsp:cNvPr id="0" name=""/>
        <dsp:cNvSpPr/>
      </dsp:nvSpPr>
      <dsp:spPr>
        <a:xfrm>
          <a:off x="8253455" y="1718003"/>
          <a:ext cx="1997078" cy="1198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859" tIns="102720" rIns="97859" bIns="10272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Smart lighting-24 new LED lamps monitoring traffic and lowers cost</a:t>
          </a:r>
        </a:p>
      </dsp:txBody>
      <dsp:txXfrm>
        <a:off x="8253455" y="1718003"/>
        <a:ext cx="1997078" cy="1198247"/>
      </dsp:txXfrm>
    </dsp:sp>
    <dsp:sp modelId="{13937644-7D3E-4E3E-AA70-7D718B38C0FA}">
      <dsp:nvSpPr>
        <dsp:cNvPr id="0" name=""/>
        <dsp:cNvSpPr/>
      </dsp:nvSpPr>
      <dsp:spPr>
        <a:xfrm>
          <a:off x="2928062" y="3807600"/>
          <a:ext cx="428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0461"/>
              </a:moveTo>
              <a:lnTo>
                <a:pt x="231464" y="110461"/>
              </a:lnTo>
              <a:lnTo>
                <a:pt x="231464" y="45720"/>
              </a:lnTo>
              <a:lnTo>
                <a:pt x="428728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30829" y="3851021"/>
        <a:ext cx="23193" cy="4597"/>
      </dsp:txXfrm>
    </dsp:sp>
    <dsp:sp modelId="{0A586F69-5E4F-4A53-ADB7-FA68DECA755B}">
      <dsp:nvSpPr>
        <dsp:cNvPr id="0" name=""/>
        <dsp:cNvSpPr/>
      </dsp:nvSpPr>
      <dsp:spPr>
        <a:xfrm>
          <a:off x="932783" y="3318938"/>
          <a:ext cx="1997078" cy="1198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859" tIns="102720" rIns="97859" bIns="102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-</a:t>
          </a:r>
          <a:r>
            <a:rPr lang="en-US" sz="1400" kern="1200" dirty="0"/>
            <a:t>an experiment with sensor-equipped streetlights slashed electricity usage by 70%</a:t>
          </a:r>
        </a:p>
      </dsp:txBody>
      <dsp:txXfrm>
        <a:off x="932783" y="3318938"/>
        <a:ext cx="1997078" cy="1198247"/>
      </dsp:txXfrm>
    </dsp:sp>
    <dsp:sp modelId="{83403F26-4DB1-4C98-A206-82F81AC169E1}">
      <dsp:nvSpPr>
        <dsp:cNvPr id="0" name=""/>
        <dsp:cNvSpPr/>
      </dsp:nvSpPr>
      <dsp:spPr>
        <a:xfrm>
          <a:off x="3389190" y="3254196"/>
          <a:ext cx="1997078" cy="1198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859" tIns="102720" rIns="97859" bIns="10272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Smart </a:t>
          </a:r>
          <a:r>
            <a:rPr lang="en-US" sz="1400" kern="1200" dirty="0" smtClean="0"/>
            <a:t>mobility-monitoring </a:t>
          </a:r>
          <a:r>
            <a:rPr lang="en-US" sz="1400" kern="1200" dirty="0"/>
            <a:t>traffic and regulating traffic lights accordingl</a:t>
          </a:r>
          <a:r>
            <a:rPr lang="en-US" sz="1200" kern="1200" dirty="0"/>
            <a:t>y</a:t>
          </a:r>
        </a:p>
      </dsp:txBody>
      <dsp:txXfrm>
        <a:off x="3389190" y="3254196"/>
        <a:ext cx="1997078" cy="11982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918EA-A404-4AFF-9DBE-D16EE53FECCD}">
      <dsp:nvSpPr>
        <dsp:cNvPr id="0" name=""/>
        <dsp:cNvSpPr/>
      </dsp:nvSpPr>
      <dsp:spPr>
        <a:xfrm>
          <a:off x="3231" y="150952"/>
          <a:ext cx="2563523" cy="15381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The city whose name is synonymous with technology and the digital age is that of Trikala. From 2016 until today it has developed a network of digital actions for the benefit of its citizens.</a:t>
          </a:r>
        </a:p>
      </dsp:txBody>
      <dsp:txXfrm>
        <a:off x="3231" y="150952"/>
        <a:ext cx="2563523" cy="1538114"/>
      </dsp:txXfrm>
    </dsp:sp>
    <dsp:sp modelId="{12F50E69-5D95-4521-A39F-1F3AABF716A0}">
      <dsp:nvSpPr>
        <dsp:cNvPr id="0" name=""/>
        <dsp:cNvSpPr/>
      </dsp:nvSpPr>
      <dsp:spPr>
        <a:xfrm>
          <a:off x="2823107" y="150952"/>
          <a:ext cx="2563523" cy="15381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Recent additions to the list of innovations is the deterrent parking system for the 30 disabled places that the city has.</a:t>
          </a:r>
        </a:p>
      </dsp:txBody>
      <dsp:txXfrm>
        <a:off x="2823107" y="150952"/>
        <a:ext cx="2563523" cy="1538114"/>
      </dsp:txXfrm>
    </dsp:sp>
    <dsp:sp modelId="{7EFB4C74-72C0-4D8C-8396-3A7BA1349776}">
      <dsp:nvSpPr>
        <dsp:cNvPr id="0" name=""/>
        <dsp:cNvSpPr/>
      </dsp:nvSpPr>
      <dsp:spPr>
        <a:xfrm>
          <a:off x="5642983" y="150952"/>
          <a:ext cx="2563523" cy="15381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>
              <a:solidFill>
                <a:srgbClr val="FF0000"/>
              </a:solidFill>
            </a:rPr>
            <a:t>Special sensors “understand” if the vehicle in the demarcated position has a Wireless Parking Identification Card for the disabled – which is provided to the person by the municipality</a:t>
          </a:r>
          <a:r>
            <a:rPr lang="en-GB" sz="1300" kern="1200" dirty="0"/>
            <a:t>. </a:t>
          </a:r>
          <a:endParaRPr lang="en-US" sz="1300" kern="1200" dirty="0"/>
        </a:p>
      </dsp:txBody>
      <dsp:txXfrm>
        <a:off x="5642983" y="150952"/>
        <a:ext cx="2563523" cy="1538114"/>
      </dsp:txXfrm>
    </dsp:sp>
    <dsp:sp modelId="{095C2E17-ACF5-48C6-B39D-1EBA4F99B732}">
      <dsp:nvSpPr>
        <dsp:cNvPr id="0" name=""/>
        <dsp:cNvSpPr/>
      </dsp:nvSpPr>
      <dsp:spPr>
        <a:xfrm>
          <a:off x="8462859" y="150952"/>
          <a:ext cx="2563523" cy="15381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>
              <a:solidFill>
                <a:srgbClr val="FF0000"/>
              </a:solidFill>
            </a:rPr>
            <a:t>If not, then the Municipal Police, which receives the signal, proceeds to remove license plates</a:t>
          </a:r>
          <a:r>
            <a:rPr lang="en-GB" sz="1300" kern="1200" dirty="0"/>
            <a:t>. According to the people of the Municipality of </a:t>
          </a:r>
          <a:r>
            <a:rPr lang="en-GB" sz="1300" kern="1200" dirty="0" err="1"/>
            <a:t>Trikala</a:t>
          </a:r>
          <a:r>
            <a:rPr lang="en-GB" sz="1300" kern="1200" dirty="0"/>
            <a:t>, from the time the measure became known, </a:t>
          </a:r>
          <a:r>
            <a:rPr lang="en-GB" sz="1300" b="1" kern="1200" dirty="0">
              <a:solidFill>
                <a:srgbClr val="FF0000"/>
              </a:solidFill>
            </a:rPr>
            <a:t>parking spaces for the disabled were decongested by 40%.</a:t>
          </a:r>
          <a:endParaRPr lang="en-US" sz="1300" b="1" kern="1200" dirty="0">
            <a:solidFill>
              <a:srgbClr val="FF0000"/>
            </a:solidFill>
          </a:endParaRPr>
        </a:p>
      </dsp:txBody>
      <dsp:txXfrm>
        <a:off x="8462859" y="150952"/>
        <a:ext cx="2563523" cy="1538114"/>
      </dsp:txXfrm>
    </dsp:sp>
    <dsp:sp modelId="{525517B9-8FC1-462D-9031-C4539CBCAB9D}">
      <dsp:nvSpPr>
        <dsp:cNvPr id="0" name=""/>
        <dsp:cNvSpPr/>
      </dsp:nvSpPr>
      <dsp:spPr>
        <a:xfrm>
          <a:off x="3231" y="1945419"/>
          <a:ext cx="2563523" cy="15381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The river level control system, with </a:t>
          </a:r>
          <a:r>
            <a:rPr lang="en-GB" sz="1300" b="1" kern="1200" dirty="0">
              <a:solidFill>
                <a:srgbClr val="FF0000"/>
              </a:solidFill>
            </a:rPr>
            <a:t>warning in case of impending floods</a:t>
          </a:r>
          <a:r>
            <a:rPr lang="en-GB" sz="1300" kern="1200" dirty="0"/>
            <a:t>, “premiered” last year during severe weather front “</a:t>
          </a:r>
          <a:r>
            <a:rPr lang="en-GB" sz="1300" kern="1200" dirty="0" err="1"/>
            <a:t>Ianos</a:t>
          </a:r>
          <a:r>
            <a:rPr lang="en-GB" sz="1300" kern="1200" dirty="0"/>
            <a:t>”.</a:t>
          </a:r>
          <a:endParaRPr lang="en-US" sz="1300" kern="1200" dirty="0"/>
        </a:p>
      </dsp:txBody>
      <dsp:txXfrm>
        <a:off x="3231" y="1945419"/>
        <a:ext cx="2563523" cy="1538114"/>
      </dsp:txXfrm>
    </dsp:sp>
    <dsp:sp modelId="{D3271E09-4DF3-44E8-ACF9-67522B6B3C9E}">
      <dsp:nvSpPr>
        <dsp:cNvPr id="0" name=""/>
        <dsp:cNvSpPr/>
      </dsp:nvSpPr>
      <dsp:spPr>
        <a:xfrm>
          <a:off x="2823107" y="1945419"/>
          <a:ext cx="2563523" cy="15381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With three large rivers flowing through </a:t>
          </a:r>
          <a:r>
            <a:rPr lang="en-GB" sz="1300" kern="1200" dirty="0" err="1"/>
            <a:t>Trikala</a:t>
          </a:r>
          <a:r>
            <a:rPr lang="en-GB" sz="1300" kern="1200" dirty="0"/>
            <a:t>, the operation of such a digital tool was</a:t>
          </a:r>
          <a:r>
            <a:rPr lang="en-GB" sz="1300" kern="1200" dirty="0">
              <a:solidFill>
                <a:srgbClr val="FF0000"/>
              </a:solidFill>
            </a:rPr>
            <a:t> vital</a:t>
          </a:r>
          <a:r>
            <a:rPr lang="en-GB" sz="1300" kern="1200" dirty="0"/>
            <a:t>, with measuring stations at the sources of the rivers, </a:t>
          </a:r>
          <a:r>
            <a:rPr lang="en-GB" sz="1300" b="1" kern="1200" dirty="0">
              <a:solidFill>
                <a:srgbClr val="FF0000"/>
              </a:solidFill>
            </a:rPr>
            <a:t>which send the data to make the necessary moves by the Civil Protection of the municipality</a:t>
          </a:r>
          <a:r>
            <a:rPr lang="en-GB" sz="1300" kern="1200" dirty="0"/>
            <a:t>.</a:t>
          </a:r>
          <a:endParaRPr lang="en-US" sz="1300" kern="1200" dirty="0"/>
        </a:p>
      </dsp:txBody>
      <dsp:txXfrm>
        <a:off x="2823107" y="1945419"/>
        <a:ext cx="2563523" cy="1538114"/>
      </dsp:txXfrm>
    </dsp:sp>
    <dsp:sp modelId="{2819891E-50B7-479B-A873-6D1870BE563B}">
      <dsp:nvSpPr>
        <dsp:cNvPr id="0" name=""/>
        <dsp:cNvSpPr/>
      </dsp:nvSpPr>
      <dsp:spPr>
        <a:xfrm>
          <a:off x="5642983" y="1945419"/>
          <a:ext cx="2563523" cy="15381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Meanwhile, during the quarantine last March, an application was “born” that helps the citizens of Trikala to “close” the sports venue they want at a specific date and time.</a:t>
          </a:r>
          <a:endParaRPr lang="en-US" sz="1300" kern="1200"/>
        </a:p>
      </dsp:txBody>
      <dsp:txXfrm>
        <a:off x="5642983" y="1945419"/>
        <a:ext cx="2563523" cy="1538114"/>
      </dsp:txXfrm>
    </dsp:sp>
    <dsp:sp modelId="{F996CA4D-775B-4363-A1E6-4ACB6706C5DB}">
      <dsp:nvSpPr>
        <dsp:cNvPr id="0" name=""/>
        <dsp:cNvSpPr/>
      </dsp:nvSpPr>
      <dsp:spPr>
        <a:xfrm>
          <a:off x="8462859" y="1945419"/>
          <a:ext cx="2563523" cy="15381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The “First Trappaizei”, for the 15 sports centers and stadiums of the city, already has 1,700 users, while only for October the reservations reached 550.</a:t>
          </a:r>
          <a:endParaRPr lang="en-US" sz="1300" kern="1200"/>
        </a:p>
      </dsp:txBody>
      <dsp:txXfrm>
        <a:off x="8462859" y="1945419"/>
        <a:ext cx="2563523" cy="15381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91D55-00EB-4B0B-8E04-CB162FB6CCFE}">
      <dsp:nvSpPr>
        <dsp:cNvPr id="0" name=""/>
        <dsp:cNvSpPr/>
      </dsp:nvSpPr>
      <dsp:spPr>
        <a:xfrm>
          <a:off x="34103" y="235166"/>
          <a:ext cx="1478062" cy="1478062"/>
        </a:xfrm>
        <a:prstGeom prst="ellipse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C8D9BFF-5827-4F1B-A223-96B2C3818CCF}">
      <dsp:nvSpPr>
        <dsp:cNvPr id="0" name=""/>
        <dsp:cNvSpPr/>
      </dsp:nvSpPr>
      <dsp:spPr>
        <a:xfrm>
          <a:off x="344496" y="545559"/>
          <a:ext cx="857276" cy="85727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CE2497-745F-4B7C-9CC3-BF5C0FB0669E}">
      <dsp:nvSpPr>
        <dsp:cNvPr id="0" name=""/>
        <dsp:cNvSpPr/>
      </dsp:nvSpPr>
      <dsp:spPr>
        <a:xfrm>
          <a:off x="1828893" y="235166"/>
          <a:ext cx="3484004" cy="147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Apps4Thessaloniki=crowdsourcing platform inviting submissions by the citizens towards the creating of web/mobile applications and the publication of open data</a:t>
          </a:r>
        </a:p>
      </dsp:txBody>
      <dsp:txXfrm>
        <a:off x="1828893" y="235166"/>
        <a:ext cx="3484004" cy="1478062"/>
      </dsp:txXfrm>
    </dsp:sp>
    <dsp:sp modelId="{720A70DF-6FC8-4035-A20D-675AA87A5C0B}">
      <dsp:nvSpPr>
        <dsp:cNvPr id="0" name=""/>
        <dsp:cNvSpPr/>
      </dsp:nvSpPr>
      <dsp:spPr>
        <a:xfrm>
          <a:off x="5919958" y="235166"/>
          <a:ext cx="1478062" cy="1478062"/>
        </a:xfrm>
        <a:prstGeom prst="ellipse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AC6B8BB-7013-4322-BEDD-B691A8D3816B}">
      <dsp:nvSpPr>
        <dsp:cNvPr id="0" name=""/>
        <dsp:cNvSpPr/>
      </dsp:nvSpPr>
      <dsp:spPr>
        <a:xfrm>
          <a:off x="6230351" y="545559"/>
          <a:ext cx="857276" cy="85727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D599FE-8B76-4BF4-A040-19FA54F5442F}">
      <dsp:nvSpPr>
        <dsp:cNvPr id="0" name=""/>
        <dsp:cNvSpPr/>
      </dsp:nvSpPr>
      <dsp:spPr>
        <a:xfrm>
          <a:off x="7714748" y="235166"/>
          <a:ext cx="3484004" cy="147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Hackathess</a:t>
          </a:r>
          <a:r>
            <a:rPr lang="en-US" sz="1800" kern="1200" dirty="0"/>
            <a:t>=a marathon for developing applications (</a:t>
          </a:r>
          <a:r>
            <a:rPr lang="en-US" sz="1800" kern="1200" dirty="0" err="1"/>
            <a:t>hackathon</a:t>
          </a:r>
          <a:r>
            <a:rPr lang="en-US" sz="1800" kern="1200" dirty="0"/>
            <a:t>)-invitation to programmers and software designers to submit ideas and proposals for smart web applications and mobile phones – economics/networks/social care services/quality of life/government</a:t>
          </a:r>
        </a:p>
      </dsp:txBody>
      <dsp:txXfrm>
        <a:off x="7714748" y="235166"/>
        <a:ext cx="3484004" cy="1478062"/>
      </dsp:txXfrm>
    </dsp:sp>
    <dsp:sp modelId="{63F12370-58B7-4D02-A54E-708337756D38}">
      <dsp:nvSpPr>
        <dsp:cNvPr id="0" name=""/>
        <dsp:cNvSpPr/>
      </dsp:nvSpPr>
      <dsp:spPr>
        <a:xfrm>
          <a:off x="34103" y="2415033"/>
          <a:ext cx="1478062" cy="1478062"/>
        </a:xfrm>
        <a:prstGeom prst="ellipse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3B7F25E-EC9B-4F5E-AFCA-7C124D4091C6}">
      <dsp:nvSpPr>
        <dsp:cNvPr id="0" name=""/>
        <dsp:cNvSpPr/>
      </dsp:nvSpPr>
      <dsp:spPr>
        <a:xfrm>
          <a:off x="344496" y="2725426"/>
          <a:ext cx="857276" cy="85727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F90927-CDC8-4C4B-8CF8-29FF22DC5BC4}">
      <dsp:nvSpPr>
        <dsp:cNvPr id="0" name=""/>
        <dsp:cNvSpPr/>
      </dsp:nvSpPr>
      <dsp:spPr>
        <a:xfrm>
          <a:off x="1828893" y="2415033"/>
          <a:ext cx="3484004" cy="147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Apps4Thessaloniki-Tourism-Edition=a contest to activate the city’s potential on new applications for tourism---</a:t>
          </a:r>
        </a:p>
      </dsp:txBody>
      <dsp:txXfrm>
        <a:off x="1828893" y="2415033"/>
        <a:ext cx="3484004" cy="1478062"/>
      </dsp:txXfrm>
    </dsp:sp>
    <dsp:sp modelId="{3E945BED-CC8D-4D5B-923D-AF5772219E94}">
      <dsp:nvSpPr>
        <dsp:cNvPr id="0" name=""/>
        <dsp:cNvSpPr/>
      </dsp:nvSpPr>
      <dsp:spPr>
        <a:xfrm>
          <a:off x="5919958" y="2415033"/>
          <a:ext cx="1478062" cy="1478062"/>
        </a:xfrm>
        <a:prstGeom prst="ellipse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E65245B-6B68-4716-82BB-C531E47161FD}">
      <dsp:nvSpPr>
        <dsp:cNvPr id="0" name=""/>
        <dsp:cNvSpPr/>
      </dsp:nvSpPr>
      <dsp:spPr>
        <a:xfrm>
          <a:off x="6230351" y="2725426"/>
          <a:ext cx="857276" cy="85727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C43873-F9B6-440F-8163-DEDC588B37F9}">
      <dsp:nvSpPr>
        <dsp:cNvPr id="0" name=""/>
        <dsp:cNvSpPr/>
      </dsp:nvSpPr>
      <dsp:spPr>
        <a:xfrm>
          <a:off x="7714748" y="2415033"/>
          <a:ext cx="3484004" cy="147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Infrastructure for GIS data of the City</a:t>
          </a:r>
        </a:p>
      </dsp:txBody>
      <dsp:txXfrm>
        <a:off x="7714748" y="2415033"/>
        <a:ext cx="3484004" cy="1478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76C692-AEAA-4F7D-A5EF-61769749C2F5}" type="datetime1">
              <a:rPr lang="el-GR" smtClean="0"/>
              <a:t>9/10/2023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0C0B57-009B-4F76-A35D-AEE685351A34}" type="datetime1">
              <a:rPr lang="el-GR" smtClean="0"/>
              <a:t>9/10/2023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8" name="Θέση ημερομηνίας 7">
            <a:extLst>
              <a:ext uri="{FF2B5EF4-FFF2-40B4-BE49-F238E27FC236}">
                <a16:creationId xmlns=""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E12C43-C883-4243-8F7D-645286853301}" type="datetime1">
              <a:rPr lang="el-GR" smtClean="0"/>
              <a:t>9/10/2023</a:t>
            </a:fld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=""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=""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4B83EF-C2FC-4A1F-987F-53A66D1AE207}" type="datetime1">
              <a:rPr lang="el-GR" smtClean="0"/>
              <a:t>9/10/2023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Ορθογώνιο 9">
            <a:extLst>
              <a:ext uri="{FF2B5EF4-FFF2-40B4-BE49-F238E27FC236}">
                <a16:creationId xmlns=""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Θέση ημερομηνίας 10">
            <a:extLst>
              <a:ext uri="{FF2B5EF4-FFF2-40B4-BE49-F238E27FC236}">
                <a16:creationId xmlns=""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D6136-12AE-4E19-8925-EF40DAC0AF83}" type="datetime1">
              <a:rPr lang="el-GR" smtClean="0"/>
              <a:t>9/10/2023</a:t>
            </a:fld>
            <a:endParaRPr lang="en-US" dirty="0"/>
          </a:p>
        </p:txBody>
      </p:sp>
      <p:sp>
        <p:nvSpPr>
          <p:cNvPr id="12" name="Θέση υποσέλιδου 11">
            <a:extLst>
              <a:ext uri="{FF2B5EF4-FFF2-40B4-BE49-F238E27FC236}">
                <a16:creationId xmlns=""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=""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Θέση ημερομηνίας 7">
            <a:extLst>
              <a:ext uri="{FF2B5EF4-FFF2-40B4-BE49-F238E27FC236}">
                <a16:creationId xmlns=""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5D4927-68EC-45B9-B469-9E10DCA69DB7}" type="datetime1">
              <a:rPr lang="el-GR" smtClean="0"/>
              <a:t>9/10/2023</a:t>
            </a:fld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=""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2E910-AADE-45D9-A640-17196DBD2712}" type="datetime1">
              <a:rPr lang="el-GR" smtClean="0"/>
              <a:t>9/10/2023</a:t>
            </a:fld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=""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=""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92BBD4-9697-48AD-BFB2-D2D0A54F2121}" type="datetime1">
              <a:rPr lang="el-GR" smtClean="0"/>
              <a:t>9/10/2023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Τίτλος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81191" y="2179122"/>
            <a:ext cx="5194769" cy="629553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16039" y="2179692"/>
            <a:ext cx="5194770" cy="624574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DEA530-6B28-48D8-957D-031E600D8914}" type="datetime1">
              <a:rPr lang="el-GR" smtClean="0"/>
              <a:t>9/10/2023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61D6DE-9E7C-4ED9-830D-C54B3460963C}" type="datetime1">
              <a:rPr lang="el-GR" smtClean="0"/>
              <a:t>9/10/2023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71BA8B-F464-4626-A060-C6D074348B75}" type="datetime1">
              <a:rPr lang="el-GR" smtClean="0"/>
              <a:t>9/10/2023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Θέση ημερομηνίας 7">
            <a:extLst>
              <a:ext uri="{FF2B5EF4-FFF2-40B4-BE49-F238E27FC236}">
                <a16:creationId xmlns=""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736F0FCE-C9DC-41B0-9A21-F14EE10328C1}" type="datetime1">
              <a:rPr lang="el-GR" smtClean="0"/>
              <a:t>9/10/2023</a:t>
            </a:fld>
            <a:endParaRPr lang="en-US" dirty="0"/>
          </a:p>
        </p:txBody>
      </p:sp>
      <p:sp>
        <p:nvSpPr>
          <p:cNvPr id="10" name="Θέση υποσέλιδου 9">
            <a:extLst>
              <a:ext uri="{FF2B5EF4-FFF2-40B4-BE49-F238E27FC236}">
                <a16:creationId xmlns=""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=""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6DC88D-9E16-47E8-8D05-1036C30D995D}" type="datetime1">
              <a:rPr lang="el-GR" smtClean="0"/>
              <a:t>9/10/2023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41A424A-BADA-41AE-BA32-4A2A620E2F50}" type="datetime1">
              <a:rPr lang="el-GR" smtClean="0"/>
              <a:t>9/10/2023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Ορθογώνιο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Ορθογώνιο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Ορθογώνιο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inovatink/improved-smart-waste-management-for-smart-city-7387a11f6204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Ορθογώνιο 17">
            <a:extLst>
              <a:ext uri="{FF2B5EF4-FFF2-40B4-BE49-F238E27FC236}">
                <a16:creationId xmlns="" xmlns:a16="http://schemas.microsoft.com/office/drawing/2014/main" id="{D6D7A0BC-0046-4CAA-8E7F-DCAFE511E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1" y="1539810"/>
            <a:ext cx="10993549" cy="1475013"/>
          </a:xfrm>
        </p:spPr>
        <p:txBody>
          <a:bodyPr rtlCol="0"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cities-towards a wider understanding </a:t>
            </a:r>
            <a:r>
              <a:rPr lang="en-GB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</a:t>
            </a: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case of Greece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34" y="3081427"/>
            <a:ext cx="10993546" cy="468233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sz="2400" dirty="0"/>
              <a:t>Maria </a:t>
            </a:r>
            <a:r>
              <a:rPr lang="en-US" sz="2400" dirty="0" err="1"/>
              <a:t>bottis</a:t>
            </a:r>
            <a:r>
              <a:rPr lang="en-US" sz="2400" dirty="0"/>
              <a:t>, </a:t>
            </a:r>
            <a:r>
              <a:rPr lang="en-US" sz="2400" dirty="0" smtClean="0"/>
              <a:t>professor of Information law, </a:t>
            </a:r>
            <a:r>
              <a:rPr lang="en-US" sz="2400" dirty="0" err="1" smtClean="0"/>
              <a:t>ionian</a:t>
            </a:r>
            <a:r>
              <a:rPr lang="en-US" sz="2400" dirty="0" smtClean="0"/>
              <a:t> </a:t>
            </a:r>
            <a:r>
              <a:rPr lang="en-US" sz="2400" dirty="0"/>
              <a:t>university</a:t>
            </a:r>
            <a:endParaRPr lang="el" sz="2400" dirty="0"/>
          </a:p>
        </p:txBody>
      </p:sp>
      <p:sp>
        <p:nvSpPr>
          <p:cNvPr id="20" name="Ορθογώνιο 19">
            <a:extLst>
              <a:ext uri="{FF2B5EF4-FFF2-40B4-BE49-F238E27FC236}">
                <a16:creationId xmlns="" xmlns:a16="http://schemas.microsoft.com/office/drawing/2014/main" id="{E7C6334F-6411-41EC-AD7D-179EDD8B58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Ορθογώνιο 21">
            <a:extLst>
              <a:ext uri="{FF2B5EF4-FFF2-40B4-BE49-F238E27FC236}">
                <a16:creationId xmlns="" xmlns:a16="http://schemas.microsoft.com/office/drawing/2014/main" id="{E6B02CEE-3AF8-4349-9B3E-8970E6DF62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Ορθογώνιο 23">
            <a:extLst>
              <a:ext uri="{FF2B5EF4-FFF2-40B4-BE49-F238E27FC236}">
                <a16:creationId xmlns="" xmlns:a16="http://schemas.microsoft.com/office/drawing/2014/main" id="{AAA01CF0-3FB5-44EB-B7DE-F2E86374C2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Εικόνα 5" descr="Ένα κοντινό πλάνο σε λογότυπο&#10;&#10;Αυτόματη δημιουργία περιγραφής">
            <a:extLst>
              <a:ext uri="{FF2B5EF4-FFF2-40B4-BE49-F238E27FC236}">
                <a16:creationId xmlns=""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610871"/>
            <a:ext cx="11260667" cy="2781461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λογότυπο, γραμματοσειρά, σύμβολο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9256F192-7773-B50C-E1A7-495964131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06" y="613408"/>
            <a:ext cx="3125296" cy="1142240"/>
          </a:xfrm>
          <a:prstGeom prst="rect">
            <a:avLst/>
          </a:prstGeom>
        </p:spPr>
      </p:pic>
      <p:pic>
        <p:nvPicPr>
          <p:cNvPr id="8" name="Εικόνα 7" descr="Εικόνα που περιέχει μαύρο, σκοτάδι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EE1235BA-AAD7-29D9-426F-81361537C0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2" y="613408"/>
            <a:ext cx="1241472" cy="12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5"/>
            <a:ext cx="11029616" cy="923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categories</a:t>
            </a:r>
            <a:endParaRPr lang="el-GR" sz="4000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E5D4927-68EC-45B9-B469-9E10DCA69DB7}" type="datetime1">
              <a:rPr lang="el-GR" smtClean="0"/>
              <a:pPr rtl="0">
                <a:spcAft>
                  <a:spcPts val="600"/>
                </a:spcAft>
              </a:pPr>
              <a:t>9/10/2023</a:t>
            </a:fld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25601"/>
            <a:ext cx="11029615" cy="479831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Sustainable </a:t>
            </a:r>
            <a:r>
              <a:rPr lang="en-US" sz="2400" b="1" dirty="0"/>
              <a:t>mobility</a:t>
            </a:r>
          </a:p>
          <a:p>
            <a:r>
              <a:rPr lang="en-US" sz="2400" b="1" dirty="0" smtClean="0"/>
              <a:t>Energy </a:t>
            </a:r>
            <a:r>
              <a:rPr lang="en-US" sz="2400" b="1" dirty="0"/>
              <a:t>saving</a:t>
            </a:r>
          </a:p>
          <a:p>
            <a:r>
              <a:rPr lang="en-US" sz="2400" b="1" dirty="0" smtClean="0"/>
              <a:t>Reduction </a:t>
            </a:r>
            <a:r>
              <a:rPr lang="en-US" sz="2400" b="1" dirty="0"/>
              <a:t>of energy footprint for municipal buildings</a:t>
            </a:r>
          </a:p>
          <a:p>
            <a:r>
              <a:rPr lang="en-US" sz="2400" b="1" dirty="0" smtClean="0"/>
              <a:t>Improvement </a:t>
            </a:r>
            <a:r>
              <a:rPr lang="en-US" sz="2400" b="1" dirty="0"/>
              <a:t>of services for citizens and businesses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mprovement </a:t>
            </a:r>
            <a:r>
              <a:rPr lang="en-US" sz="2400" b="1" dirty="0"/>
              <a:t>of quality of life</a:t>
            </a:r>
          </a:p>
          <a:p>
            <a:r>
              <a:rPr lang="en-US" sz="2400" b="1" dirty="0"/>
              <a:t>S</a:t>
            </a:r>
            <a:r>
              <a:rPr lang="en-US" sz="2400" b="1" dirty="0" smtClean="0"/>
              <a:t>trengthening </a:t>
            </a:r>
            <a:r>
              <a:rPr lang="en-US" sz="2400" b="1" dirty="0"/>
              <a:t>local democracy, consultation and transparency</a:t>
            </a:r>
          </a:p>
          <a:p>
            <a:r>
              <a:rPr lang="en-US" sz="2400" b="1" dirty="0"/>
              <a:t>P</a:t>
            </a:r>
            <a:r>
              <a:rPr lang="en-US" sz="2400" b="1" dirty="0" smtClean="0"/>
              <a:t>rotection </a:t>
            </a:r>
            <a:r>
              <a:rPr lang="en-US" sz="2400" b="1" dirty="0"/>
              <a:t>against cyber attacks and enhancement of digital </a:t>
            </a:r>
            <a:r>
              <a:rPr lang="en-US" sz="2400" b="1" dirty="0" smtClean="0"/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95868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5"/>
            <a:ext cx="11029616" cy="923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actions</a:t>
            </a:r>
            <a:endParaRPr lang="el-GR" sz="4000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E5D4927-68EC-45B9-B469-9E10DCA69DB7}" type="datetime1">
              <a:rPr lang="el-GR" smtClean="0"/>
              <a:pPr rtl="0">
                <a:spcAft>
                  <a:spcPts val="600"/>
                </a:spcAft>
              </a:pPr>
              <a:t>9/10/2023</a:t>
            </a:fld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25601"/>
            <a:ext cx="11029615" cy="47983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b="1" dirty="0"/>
              <a:t>Municipalities will be called to select among 38 actions that best meet their needs. These include:</a:t>
            </a:r>
          </a:p>
          <a:p>
            <a:r>
              <a:rPr lang="en-GB" sz="2400" b="1" dirty="0"/>
              <a:t>a smart parking system</a:t>
            </a:r>
          </a:p>
          <a:p>
            <a:r>
              <a:rPr lang="en-GB" sz="2400" b="1" dirty="0"/>
              <a:t>smart stops for public transportation</a:t>
            </a:r>
          </a:p>
          <a:p>
            <a:r>
              <a:rPr lang="en-US" sz="2400" b="1" dirty="0" smtClean="0"/>
              <a:t>a </a:t>
            </a:r>
            <a:r>
              <a:rPr lang="en-US" sz="2400" b="1" dirty="0"/>
              <a:t>smart system ensuring access for people with mobility problems</a:t>
            </a:r>
          </a:p>
          <a:p>
            <a:r>
              <a:rPr lang="en-US" sz="2400" b="1" dirty="0"/>
              <a:t>smart and disabled-friendly pedestrian crossings</a:t>
            </a:r>
          </a:p>
          <a:p>
            <a:r>
              <a:rPr lang="en-US" sz="2400" b="1" dirty="0"/>
              <a:t>a smart city / municipal guide offering info on local businesses</a:t>
            </a:r>
          </a:p>
          <a:p>
            <a:r>
              <a:rPr lang="en-US" sz="2400" b="1" dirty="0"/>
              <a:t>management of indoor and outdoor sports, culture and entertainment venues</a:t>
            </a:r>
          </a:p>
          <a:p>
            <a:r>
              <a:rPr lang="en-US" sz="2400" b="1" dirty="0"/>
              <a:t>electronic ticket management for sports and cultural events</a:t>
            </a:r>
          </a:p>
          <a:p>
            <a:r>
              <a:rPr lang="en-US" sz="2400" b="1" dirty="0"/>
              <a:t>a smart warning system for extreme natural phenomena (floods, fire, earthquakes </a:t>
            </a:r>
            <a:r>
              <a:rPr lang="en-US" sz="2400" b="1" dirty="0" smtClean="0"/>
              <a:t>e.tc</a:t>
            </a:r>
            <a:r>
              <a:rPr lang="en-US" sz="2400" b="1" dirty="0"/>
              <a:t>.)</a:t>
            </a:r>
          </a:p>
          <a:p>
            <a:r>
              <a:rPr lang="en-US" sz="2400" b="1" dirty="0"/>
              <a:t>the </a:t>
            </a:r>
            <a:r>
              <a:rPr lang="en-US" sz="2400" b="1" dirty="0" smtClean="0"/>
              <a:t>digitization </a:t>
            </a:r>
            <a:r>
              <a:rPr lang="en-US" sz="2400" b="1" dirty="0"/>
              <a:t>of local cultural heritage</a:t>
            </a:r>
          </a:p>
          <a:p>
            <a:r>
              <a:rPr lang="en-US" sz="2400" b="1" dirty="0"/>
              <a:t>the selection of a digital twin city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58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6"/>
            <a:ext cx="11029616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GREEK CITY OF TRIKALA AS A SMART CITY</a:t>
            </a:r>
            <a:endParaRPr lang="el-GR" sz="2800" cap="all" spc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  <p:graphicFrame>
        <p:nvGraphicFramePr>
          <p:cNvPr id="17" name="Θέση περιεχομένου 3">
            <a:extLst>
              <a:ext uri="{FF2B5EF4-FFF2-40B4-BE49-F238E27FC236}">
                <a16:creationId xmlns="" xmlns:a16="http://schemas.microsoft.com/office/drawing/2014/main" id="{DEAD105D-A9E6-B2D0-DADC-734E8A33EC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877387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275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6"/>
            <a:ext cx="11029616" cy="1077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E-Trikala….</a:t>
            </a:r>
            <a:endParaRPr lang="el-GR" sz="2800" cap="all" spc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  <p:graphicFrame>
        <p:nvGraphicFramePr>
          <p:cNvPr id="17" name="Θέση περιεχομένου 3">
            <a:extLst>
              <a:ext uri="{FF2B5EF4-FFF2-40B4-BE49-F238E27FC236}">
                <a16:creationId xmlns="" xmlns:a16="http://schemas.microsoft.com/office/drawing/2014/main" id="{199D91BE-8F70-8B2B-B3B5-8E7ACD71E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282666"/>
              </p:ext>
            </p:extLst>
          </p:nvPr>
        </p:nvGraphicFramePr>
        <p:xfrm>
          <a:off x="420624" y="1929385"/>
          <a:ext cx="11417149" cy="449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79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6"/>
            <a:ext cx="11029616" cy="854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E-Trikala….</a:t>
            </a:r>
            <a:endParaRPr lang="el-GR" sz="2800" cap="all" spc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  <p:graphicFrame>
        <p:nvGraphicFramePr>
          <p:cNvPr id="17" name="Θέση περιεχομένου 3">
            <a:extLst>
              <a:ext uri="{FF2B5EF4-FFF2-40B4-BE49-F238E27FC236}">
                <a16:creationId xmlns="" xmlns:a16="http://schemas.microsoft.com/office/drawing/2014/main" id="{010A6A81-EB95-D7DF-FB9D-7AC8589D3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366594"/>
              </p:ext>
            </p:extLst>
          </p:nvPr>
        </p:nvGraphicFramePr>
        <p:xfrm>
          <a:off x="581192" y="1902941"/>
          <a:ext cx="11231867" cy="452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15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5"/>
            <a:ext cx="11029616" cy="923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E-</a:t>
            </a:r>
            <a:r>
              <a:rPr lang="en-US" sz="4000" cap="all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trikala</a:t>
            </a:r>
            <a:endParaRPr lang="el-GR" sz="4000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E5D4927-68EC-45B9-B469-9E10DCA69DB7}" type="datetime1">
              <a:rPr lang="el-GR" smtClean="0"/>
              <a:pPr rtl="0">
                <a:spcAft>
                  <a:spcPts val="600"/>
                </a:spcAft>
              </a:pPr>
              <a:t>9/10/2023</a:t>
            </a:fld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08670"/>
            <a:ext cx="11029615" cy="5072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e-Trikala=Based on </a:t>
            </a:r>
            <a:r>
              <a:rPr lang="en-US" sz="3200" b="1" dirty="0"/>
              <a:t>a number of E</a:t>
            </a:r>
            <a:r>
              <a:rPr lang="en-US" sz="3200" b="1" dirty="0" smtClean="0"/>
              <a:t>uropean </a:t>
            </a:r>
            <a:r>
              <a:rPr lang="en-US" sz="3200" b="1" dirty="0"/>
              <a:t>projects </a:t>
            </a:r>
            <a:r>
              <a:rPr lang="en-US" sz="3200" dirty="0"/>
              <a:t>= SUSTAINS/SABER/NET-EUCEN, Digital cities, elder spaces, My Way-European Smart Mobility Resource Manager, City Mobil 2, TEAM-Tomorrow’s Elastic Adaptive Mobility, PRISSM, Schools Without Boarders, United for Health, Smart Care, Renewing Health, Momentum, ISISEMD, Independent</a:t>
            </a:r>
          </a:p>
        </p:txBody>
      </p:sp>
    </p:spTree>
    <p:extLst>
      <p:ext uri="{BB962C8B-B14F-4D97-AF65-F5344CB8AC3E}">
        <p14:creationId xmlns:p14="http://schemas.microsoft.com/office/powerpoint/2010/main" val="403433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E-trikala</a:t>
            </a:r>
            <a:endParaRPr lang="el-GR" sz="2800" cap="all" spc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Trikala also collaborates with private companies such as Cisco, </a:t>
            </a:r>
            <a:r>
              <a:rPr lang="en-US" dirty="0" err="1"/>
              <a:t>SiEBEN</a:t>
            </a:r>
            <a:r>
              <a:rPr lang="en-US" dirty="0"/>
              <a:t>, </a:t>
            </a:r>
            <a:r>
              <a:rPr lang="en-US" dirty="0" err="1"/>
              <a:t>Kafkas</a:t>
            </a:r>
            <a:r>
              <a:rPr lang="en-US" dirty="0"/>
              <a:t>, Space Hellas and OTS</a:t>
            </a:r>
          </a:p>
          <a:p>
            <a:r>
              <a:rPr lang="en-US" dirty="0"/>
              <a:t>The aim is NOT to burden the city’s budget at all. </a:t>
            </a:r>
          </a:p>
          <a:p>
            <a:r>
              <a:rPr lang="en-US" dirty="0"/>
              <a:t>Construed: 35.000 meters of optical </a:t>
            </a:r>
            <a:r>
              <a:rPr lang="en-US" dirty="0" smtClean="0"/>
              <a:t>fibers </a:t>
            </a:r>
            <a:r>
              <a:rPr lang="en-US" dirty="0"/>
              <a:t>throughout the city</a:t>
            </a:r>
          </a:p>
          <a:p>
            <a:r>
              <a:rPr lang="en-US" dirty="0"/>
              <a:t>35 spots for free access to the internet</a:t>
            </a:r>
          </a:p>
          <a:p>
            <a:r>
              <a:rPr lang="en-US" dirty="0"/>
              <a:t>30 electronic signs for the public’s information </a:t>
            </a:r>
          </a:p>
          <a:p>
            <a:r>
              <a:rPr lang="en-US" dirty="0"/>
              <a:t>5 spots of beacons’ applications</a:t>
            </a:r>
          </a:p>
        </p:txBody>
      </p:sp>
      <p:pic>
        <p:nvPicPr>
          <p:cNvPr id="2" name="Θέση περιεχομένου 1">
            <a:extLst>
              <a:ext uri="{FF2B5EF4-FFF2-40B4-BE49-F238E27FC236}">
                <a16:creationId xmlns="" xmlns:a16="http://schemas.microsoft.com/office/drawing/2014/main" id="{FE4894AA-95E6-479B-ADBF-CED791FD9A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5281" y="2776078"/>
            <a:ext cx="4237087" cy="253615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E-trikala</a:t>
            </a:r>
            <a:endParaRPr lang="el-GR" sz="2800" cap="all" spc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68E638AC-B0B1-4104-82CC-B4017E14B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616" y="1878133"/>
            <a:ext cx="7438768" cy="444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1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E-trikala</a:t>
            </a:r>
            <a:endParaRPr lang="el-GR" sz="2800" cap="all" spc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81200"/>
            <a:ext cx="5514807" cy="4442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The city’s mayor, Dimitris </a:t>
            </a:r>
            <a:r>
              <a:rPr lang="en-US" sz="2400" dirty="0" err="1"/>
              <a:t>Papastergiou</a:t>
            </a:r>
            <a:r>
              <a:rPr lang="en-US" sz="2400" dirty="0"/>
              <a:t>, inside the control room which monitors everything from parking spaces to the town hall’s monthly budget. </a:t>
            </a:r>
          </a:p>
          <a:p>
            <a:pPr marL="0" indent="0">
              <a:buNone/>
            </a:pPr>
            <a:r>
              <a:rPr lang="en-US" sz="2400" dirty="0"/>
              <a:t>			</a:t>
            </a:r>
            <a:r>
              <a:rPr lang="en-US" sz="2400" i="1" dirty="0"/>
              <a:t>Photograph: Venetia Rainey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2C3B8D00-6CF9-7CF5-E764-D68641B4C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042" y="2593127"/>
            <a:ext cx="5345995" cy="32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77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6"/>
            <a:ext cx="11029616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Trikala: From the “First </a:t>
            </a:r>
            <a:r>
              <a:rPr lang="en-US" sz="2800" cap="all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Trappaizei</a:t>
            </a:r>
            <a:r>
              <a:rPr lang="en-US" sz="28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” to the flood warning</a:t>
            </a:r>
            <a:endParaRPr lang="el-GR" sz="2800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  <p:graphicFrame>
        <p:nvGraphicFramePr>
          <p:cNvPr id="17" name="Θέση περιεχομένου 3">
            <a:extLst>
              <a:ext uri="{FF2B5EF4-FFF2-40B4-BE49-F238E27FC236}">
                <a16:creationId xmlns="" xmlns:a16="http://schemas.microsoft.com/office/drawing/2014/main" id="{61934870-5063-0E7B-1235-5773EFDC8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215026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55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6"/>
            <a:ext cx="11029616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We do live in a smart time</a:t>
            </a:r>
            <a:endParaRPr lang="el-GR" sz="2800" cap="all" spc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E5D4927-68EC-45B9-B469-9E10DCA69DB7}" type="datetime1">
              <a:rPr lang="el-GR" smtClean="0"/>
              <a:pPr rtl="0">
                <a:spcAft>
                  <a:spcPts val="600"/>
                </a:spcAft>
              </a:pPr>
              <a:t>9/10/2023</a:t>
            </a:fld>
            <a:endParaRPr lang="en-US"/>
          </a:p>
        </p:txBody>
      </p:sp>
      <p:graphicFrame>
        <p:nvGraphicFramePr>
          <p:cNvPr id="11" name="Θέση περιεχομένου 8">
            <a:extLst>
              <a:ext uri="{FF2B5EF4-FFF2-40B4-BE49-F238E27FC236}">
                <a16:creationId xmlns="" xmlns:a16="http://schemas.microsoft.com/office/drawing/2014/main" id="{7208C4DC-B50D-E071-0457-4381AF3711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720292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543076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HERALKEION SMART CITY</a:t>
            </a:r>
            <a:endParaRPr lang="el-GR" sz="2800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896533"/>
            <a:ext cx="11029616" cy="45273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i="1" dirty="0" err="1"/>
              <a:t>Herakleion</a:t>
            </a:r>
            <a:r>
              <a:rPr lang="en-US" sz="2400" dirty="0"/>
              <a:t> started as a digital city in 2007-e-government services</a:t>
            </a:r>
          </a:p>
          <a:p>
            <a:r>
              <a:rPr lang="en-US" sz="2400" dirty="0"/>
              <a:t>The plan widened with smart city identity</a:t>
            </a:r>
          </a:p>
          <a:p>
            <a:r>
              <a:rPr lang="en-US" sz="2400" dirty="0"/>
              <a:t>Committee titled ‘</a:t>
            </a:r>
            <a:r>
              <a:rPr lang="en-US" sz="2400" i="1" dirty="0" err="1"/>
              <a:t>Irakleion</a:t>
            </a:r>
            <a:r>
              <a:rPr lang="en-US" sz="2400" i="1" dirty="0"/>
              <a:t>, Smart City</a:t>
            </a:r>
            <a:r>
              <a:rPr lang="en-US" sz="2400" dirty="0"/>
              <a:t>’-Participation </a:t>
            </a:r>
            <a:r>
              <a:rPr lang="en-US" sz="2400" dirty="0" smtClean="0"/>
              <a:t>of:</a:t>
            </a:r>
          </a:p>
          <a:p>
            <a:r>
              <a:rPr lang="en-US" sz="1800" b="1" dirty="0" smtClean="0"/>
              <a:t>The City</a:t>
            </a:r>
            <a:endParaRPr lang="en-US" sz="1800" b="1" dirty="0"/>
          </a:p>
          <a:p>
            <a:r>
              <a:rPr lang="en-US" sz="1800" b="1" dirty="0"/>
              <a:t>the University of </a:t>
            </a:r>
            <a:r>
              <a:rPr lang="en-US" sz="1800" b="1" dirty="0" smtClean="0"/>
              <a:t>Crete</a:t>
            </a:r>
          </a:p>
          <a:p>
            <a:r>
              <a:rPr lang="en-US" sz="1800" b="1" dirty="0" smtClean="0"/>
              <a:t>the </a:t>
            </a:r>
            <a:r>
              <a:rPr lang="en-US" sz="1800" b="1" dirty="0"/>
              <a:t>Technological Educational Institute of </a:t>
            </a:r>
            <a:r>
              <a:rPr lang="en-US" sz="1800" b="1" dirty="0" smtClean="0"/>
              <a:t>Crete</a:t>
            </a:r>
          </a:p>
          <a:p>
            <a:r>
              <a:rPr lang="en-US" sz="1800" b="1" dirty="0" smtClean="0"/>
              <a:t>the </a:t>
            </a:r>
            <a:r>
              <a:rPr lang="en-US" sz="1800" b="1" dirty="0"/>
              <a:t>Institute of Technology and Research of </a:t>
            </a:r>
            <a:r>
              <a:rPr lang="en-US" sz="1800" b="1" dirty="0" smtClean="0"/>
              <a:t>Crete</a:t>
            </a:r>
          </a:p>
          <a:p>
            <a:r>
              <a:rPr lang="en-US" sz="1800" b="1" dirty="0" smtClean="0"/>
              <a:t>the </a:t>
            </a:r>
            <a:r>
              <a:rPr lang="en-US" sz="1800" b="1" dirty="0"/>
              <a:t>Technological Park of Crete and the </a:t>
            </a:r>
            <a:endParaRPr lang="en-US" sz="1800" b="1" dirty="0" smtClean="0"/>
          </a:p>
          <a:p>
            <a:r>
              <a:rPr lang="en-US" sz="1800" b="1" dirty="0" smtClean="0"/>
              <a:t>Commerce-Industry </a:t>
            </a:r>
            <a:r>
              <a:rPr lang="en-US" sz="1800" b="1" dirty="0"/>
              <a:t>Chamber of Crete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5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543076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Smart activities:</a:t>
            </a:r>
            <a:endParaRPr lang="el-GR" sz="2800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896533"/>
            <a:ext cx="11029616" cy="45273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-government/e-democracy-culture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education and tourism applications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ectors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energy/environment/sustainable mobility and transport/open and smart government and other infrastructure: 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Wireless network of the City: connects 180 spots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Metropolitan network of optical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fibers=75km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largest in Greece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Datacenter/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openstack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management=open data/open content/open government/City Big Data applications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Plans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52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543076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cap="all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e-Ηρ@κλειο</a:t>
            </a:r>
            <a:r>
              <a:rPr lang="en-US" sz="28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=web portal of </a:t>
            </a:r>
            <a:r>
              <a:rPr lang="en-US" sz="2800" cap="all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Irakleio</a:t>
            </a:r>
            <a:endParaRPr lang="el-GR" sz="2800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896533"/>
            <a:ext cx="11029616" cy="4527381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E(applications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complaints, payments, library, index of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public bodies, newsletters, forums.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meetings of the city councils = live for all to see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on demand—also you tube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network of the City-connected to the citizens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digitized content of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Vikelea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Library of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Irakleion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(cultural treasures)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Offers digitized copies of the Cretan Gazettes of 1890-1960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infopoints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interactive systems for visitors and students on the attractions of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Iralkeion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Citizens can inform of problems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mobile/portal/telephone-can watch the progress of the resolution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in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CommonFest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Opencoffee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Student digital creation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festival, communities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open software,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TEDxHeraklion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awards for these applications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41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543076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Thessaloniki Smart City</a:t>
            </a:r>
            <a:endParaRPr lang="el-GR" sz="2800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896533"/>
            <a:ext cx="11029616" cy="45273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of a Smart city-sectors of Smart Governance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Environment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Smart Mobility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Economy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Living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People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31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543076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USING: 1 Crowdsourcing and 2. Open Data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896533"/>
            <a:ext cx="11029616" cy="45273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cities 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communities partnership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Cities Consortium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at real time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Data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e-services / ‘Improve my City’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6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6"/>
            <a:ext cx="11029616" cy="797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endParaRPr lang="en-US" sz="2800" cap="all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  <p:graphicFrame>
        <p:nvGraphicFramePr>
          <p:cNvPr id="17" name="Θέση περιεχομένου 3">
            <a:extLst>
              <a:ext uri="{FF2B5EF4-FFF2-40B4-BE49-F238E27FC236}">
                <a16:creationId xmlns="" xmlns:a16="http://schemas.microsoft.com/office/drawing/2014/main" id="{85196C23-119E-CA30-2F1E-9C0BF286D5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611304"/>
              </p:ext>
            </p:extLst>
          </p:nvPr>
        </p:nvGraphicFramePr>
        <p:xfrm>
          <a:off x="581192" y="1847088"/>
          <a:ext cx="11232856" cy="412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519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543076"/>
            <a:ext cx="11029616" cy="845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STORM </a:t>
            </a:r>
            <a:r>
              <a:rPr lang="en-US" sz="3600" cap="all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Project </a:t>
            </a:r>
            <a:endParaRPr lang="en-US" sz="3600" cap="all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531409"/>
            <a:ext cx="11029616" cy="489250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Mayors’ Agreement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»: The city of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Thessaloniki belongs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voluntary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 of cities aiming at the reduction of CO2 by 20% until 2020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Energy Vision 2020 for South East European Cities: Thessaloniki is part of the network towards the development of policies to reduce energy spending especially in the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construction’s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PEPESEC Project: reinforcement of the role of local communities/organizations of local government for the development of energy planning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MOBILITY=platform for the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urban mobility and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traffic control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MOBITHESS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EasyTrip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Project: services for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border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accessibility between Greece and Bulgaria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via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phones, web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e.tc.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business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center-representation of the market, entering feedback by the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thesswiki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digitization of history/culture of the City of Thessaloniki by the citizens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Wikipedia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52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6"/>
            <a:ext cx="11029616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Smart citizens 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  <p:graphicFrame>
        <p:nvGraphicFramePr>
          <p:cNvPr id="17" name="Θέση περιεχομένου 3">
            <a:extLst>
              <a:ext uri="{FF2B5EF4-FFF2-40B4-BE49-F238E27FC236}">
                <a16:creationId xmlns="" xmlns:a16="http://schemas.microsoft.com/office/drawing/2014/main" id="{A6451505-9F39-A373-CF7E-3BD395091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747675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9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543076"/>
            <a:ext cx="11029616" cy="845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Smart citizens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531409"/>
            <a:ext cx="11029616" cy="4892506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Greek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cities (Athens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Ioannina, Kalamata,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Kozani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Thessaloniki and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Trikala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been selected by the European Commission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 377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cities to participate in the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Mission for 100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Climate-Neutral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ities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2030 in the domains of energy, transportation and urban planning.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 for Climate-Neutral and Smart Cities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novelty of the Horizon Europe research and innovation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years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2021-2027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it aims to bring concrete solutions to the big challenge of climate change and digital transformation.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selection of the Greek cities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great success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country and it is the result of hard work and cooperation between the 6 cities and the Greek Environment Ministry in the last two years.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67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543076"/>
            <a:ext cx="11029616" cy="845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Kalamata</a:t>
            </a:r>
            <a:endParaRPr lang="en-US" sz="3600" cap="all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531409"/>
            <a:ext cx="11029616" cy="489250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Kalamata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Mediterranean city of the southwestern Peloponnese and the capital of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Messinia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being faced occasionally with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extreme weather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deal with the effects of climate change, local authorities in Kalamata have been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implementing national and EU projects of more than 120 million Euros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last 5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hrough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participation in these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programs,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authorities have gained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knowledge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they have participated in beneficial synergies and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networks 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Municipality has prepared its proposal for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climate-neutral and smart city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public consultation with citizens and visitors, scientists, and the business community of the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1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5"/>
            <a:ext cx="11029616" cy="923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28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series of definitions for a smart city</a:t>
            </a:r>
            <a:endParaRPr lang="el-GR" sz="2800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E5D4927-68EC-45B9-B469-9E10DCA69DB7}" type="datetime1">
              <a:rPr lang="el-GR" smtClean="0"/>
              <a:pPr rtl="0">
                <a:spcAft>
                  <a:spcPts val="600"/>
                </a:spcAft>
              </a:pPr>
              <a:t>9/10/2023</a:t>
            </a:fld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47333"/>
            <a:ext cx="11029615" cy="447658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Initially, </a:t>
            </a:r>
            <a:r>
              <a:rPr lang="en-US" sz="2400" dirty="0"/>
              <a:t>a smart city was a city where Information and Communication </a:t>
            </a:r>
            <a:r>
              <a:rPr lang="en-US" sz="2400" dirty="0" smtClean="0"/>
              <a:t> technologies…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(ICT=unified </a:t>
            </a:r>
            <a:r>
              <a:rPr lang="en-US" sz="2400" dirty="0"/>
              <a:t>communications and the integration of telecommunications -telephone lines and wireless signals-and computers, as well as necessary enterprise software, middleware, storage and audiovisual, that enable users to access, store, transmit, understand and manipulate </a:t>
            </a:r>
            <a:r>
              <a:rPr lang="en-US" sz="2400" dirty="0" smtClean="0"/>
              <a:t>information)</a:t>
            </a:r>
            <a:endParaRPr lang="en-US" sz="2400" dirty="0"/>
          </a:p>
          <a:p>
            <a:r>
              <a:rPr lang="en-US" sz="2400" dirty="0" smtClean="0"/>
              <a:t>…supported </a:t>
            </a:r>
            <a:r>
              <a:rPr lang="en-US" sz="2400" dirty="0"/>
              <a:t>social </a:t>
            </a:r>
            <a:r>
              <a:rPr lang="en-US" sz="2400" dirty="0" smtClean="0"/>
              <a:t>participation</a:t>
            </a:r>
            <a:r>
              <a:rPr lang="en-US" sz="2400" dirty="0"/>
              <a:t>, closing the digital divide and offering greater access to public information and services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i="1" dirty="0" err="1"/>
              <a:t>Anthopoulos</a:t>
            </a:r>
            <a:r>
              <a:rPr lang="en-US" sz="2400" i="1" dirty="0"/>
              <a:t> &amp; </a:t>
            </a:r>
            <a:r>
              <a:rPr lang="en-US" sz="2400" i="1" dirty="0" err="1"/>
              <a:t>Fitisalis</a:t>
            </a:r>
            <a:r>
              <a:rPr lang="en-US" sz="2400" i="1" dirty="0"/>
              <a:t> </a:t>
            </a:r>
            <a:r>
              <a:rPr lang="en-US" sz="2400" dirty="0"/>
              <a:t>2013)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281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394D3767-C408-A596-AE4E-D202393B8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4642"/>
          <a:stretch/>
        </p:blipFill>
        <p:spPr>
          <a:xfrm>
            <a:off x="120650" y="620713"/>
            <a:ext cx="11950700" cy="6169025"/>
          </a:xfrm>
          <a:prstGeom prst="rect">
            <a:avLst/>
          </a:prstGeom>
          <a:noFill/>
        </p:spPr>
      </p:pic>
      <p:sp>
        <p:nvSpPr>
          <p:cNvPr id="2" name="Θέση ημερομηνίας 1" hidden="1">
            <a:extLst>
              <a:ext uri="{FF2B5EF4-FFF2-40B4-BE49-F238E27FC236}">
                <a16:creationId xmlns="" xmlns:a16="http://schemas.microsoft.com/office/drawing/2014/main" id="{4C166C81-DA9F-3146-C4EA-08747B14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F971BA8B-F464-4626-A060-C6D074348B75}" type="datetime1">
              <a:rPr lang="el-GR" smtClean="0"/>
              <a:pPr rtl="0">
                <a:spcAft>
                  <a:spcPts val="600"/>
                </a:spcAft>
              </a:pPr>
              <a:t>9/10/2023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49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94975C27-5F3F-1B6B-4939-DAB47B780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5" r="1" b="13118"/>
          <a:stretch/>
        </p:blipFill>
        <p:spPr>
          <a:xfrm>
            <a:off x="120650" y="620713"/>
            <a:ext cx="11950700" cy="6169025"/>
          </a:xfrm>
          <a:prstGeom prst="rect">
            <a:avLst/>
          </a:prstGeom>
          <a:noFill/>
        </p:spPr>
      </p:pic>
      <p:sp>
        <p:nvSpPr>
          <p:cNvPr id="2" name="Θέση ημερομηνίας 1" hidden="1">
            <a:extLst>
              <a:ext uri="{FF2B5EF4-FFF2-40B4-BE49-F238E27FC236}">
                <a16:creationId xmlns="" xmlns:a16="http://schemas.microsoft.com/office/drawing/2014/main" id="{155C388A-E9EC-E8C1-9B89-422BD4F0D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F971BA8B-F464-4626-A060-C6D074348B75}" type="datetime1">
              <a:rPr lang="el-GR" smtClean="0"/>
              <a:pPr rtl="0">
                <a:spcAft>
                  <a:spcPts val="600"/>
                </a:spcAft>
              </a:pPr>
              <a:t>9/10/2023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8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A5A4280A-2339-2296-A931-2EDB4A787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72" r="1" b="1"/>
          <a:stretch/>
        </p:blipFill>
        <p:spPr>
          <a:xfrm>
            <a:off x="120650" y="620713"/>
            <a:ext cx="11950700" cy="6169025"/>
          </a:xfrm>
          <a:prstGeom prst="rect">
            <a:avLst/>
          </a:prstGeom>
          <a:noFill/>
        </p:spPr>
      </p:pic>
      <p:sp>
        <p:nvSpPr>
          <p:cNvPr id="4" name="Θέση ημερομηνίας 3" hidden="1">
            <a:extLst>
              <a:ext uri="{FF2B5EF4-FFF2-40B4-BE49-F238E27FC236}">
                <a16:creationId xmlns="" xmlns:a16="http://schemas.microsoft.com/office/drawing/2014/main" id="{87EBDE50-0CCD-7FC2-F158-772E2E15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2E5D4927-68EC-45B9-B469-9E10DCA69DB7}" type="datetime1">
              <a:rPr lang="el-GR" smtClean="0"/>
              <a:pPr rtl="0">
                <a:spcAft>
                  <a:spcPts val="600"/>
                </a:spcAft>
              </a:pPr>
              <a:t>9/10/2023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42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3B67B1DF-FAFD-067E-9E3F-B38102578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966"/>
          <a:stretch/>
        </p:blipFill>
        <p:spPr>
          <a:xfrm>
            <a:off x="120650" y="620713"/>
            <a:ext cx="11950700" cy="6169025"/>
          </a:xfrm>
          <a:prstGeom prst="rect">
            <a:avLst/>
          </a:prstGeom>
          <a:noFill/>
        </p:spPr>
      </p:pic>
      <p:sp>
        <p:nvSpPr>
          <p:cNvPr id="2" name="Θέση ημερομηνίας 1" hidden="1">
            <a:extLst>
              <a:ext uri="{FF2B5EF4-FFF2-40B4-BE49-F238E27FC236}">
                <a16:creationId xmlns="" xmlns:a16="http://schemas.microsoft.com/office/drawing/2014/main" id="{333A466D-5651-785E-C338-56269B7C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F971BA8B-F464-4626-A060-C6D074348B75}" type="datetime1">
              <a:rPr lang="el-GR" smtClean="0"/>
              <a:pPr rtl="0">
                <a:spcAft>
                  <a:spcPts val="600"/>
                </a:spcAft>
              </a:pPr>
              <a:t>9/10/2023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6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9A1C1D77-AE8C-F454-5618-E3261EEE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61D6DE-9E7C-4ED9-830D-C54B3460963C}" type="datetime1">
              <a:rPr lang="el-GR" smtClean="0"/>
              <a:t>9/10/2023</a:t>
            </a:fld>
            <a:endParaRPr lang="en-US" dirty="0"/>
          </a:p>
        </p:txBody>
      </p:sp>
      <p:pic>
        <p:nvPicPr>
          <p:cNvPr id="9" name="Εικόνα 8" descr="Εικόνα που περιέχει κείμενο, διάγραμμα, χάρτης, κύκλος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71CFBBCB-4E28-AD10-79FE-A1AE00814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10008" y="1110085"/>
            <a:ext cx="6830383" cy="46378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42A395-2257-AC4D-8472-32CDCE43417B}"/>
              </a:ext>
            </a:extLst>
          </p:cNvPr>
          <p:cNvSpPr txBox="1"/>
          <p:nvPr/>
        </p:nvSpPr>
        <p:spPr>
          <a:xfrm>
            <a:off x="4610008" y="5826607"/>
            <a:ext cx="68303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>
                <a:hlinkClick r:id="rId3" tooltip="https://medium.com/inovatink/improved-smart-waste-management-for-smart-city-7387a11f6204"/>
              </a:rPr>
              <a:t>Αυτή η φωτογραφία</a:t>
            </a:r>
            <a:r>
              <a:rPr lang="el-GR" sz="900" dirty="0"/>
              <a:t> από Άγνωστος συντάκτης με άδεια χρήσης </a:t>
            </a:r>
            <a:r>
              <a:rPr lang="el-GR" sz="900" dirty="0">
                <a:hlinkClick r:id="rId4" tooltip="https://creativecommons.org/licenses/by/3.0/"/>
              </a:rPr>
              <a:t>CC BY</a:t>
            </a:r>
            <a:endParaRPr lang="el-GR" sz="900" dirty="0"/>
          </a:p>
        </p:txBody>
      </p:sp>
      <p:sp>
        <p:nvSpPr>
          <p:cNvPr id="11" name="Φυσαλίδα σκέψης: Σύννεφο 10">
            <a:extLst>
              <a:ext uri="{FF2B5EF4-FFF2-40B4-BE49-F238E27FC236}">
                <a16:creationId xmlns="" xmlns:a16="http://schemas.microsoft.com/office/drawing/2014/main" id="{0107D3AF-B0D3-2B75-9A18-9108B0921B1A}"/>
              </a:ext>
            </a:extLst>
          </p:cNvPr>
          <p:cNvSpPr/>
          <p:nvPr/>
        </p:nvSpPr>
        <p:spPr>
          <a:xfrm>
            <a:off x="305333" y="1732085"/>
            <a:ext cx="4062845" cy="3262745"/>
          </a:xfrm>
          <a:prstGeom prst="cloudCallout">
            <a:avLst>
              <a:gd name="adj1" fmla="val 52962"/>
              <a:gd name="adj2" fmla="val 38786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 for your attendance</a:t>
            </a:r>
            <a:endParaRPr lang="el-G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66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5"/>
            <a:ext cx="11029616" cy="923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endParaRPr lang="el-GR" sz="2800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E5D4927-68EC-45B9-B469-9E10DCA69DB7}" type="datetime1">
              <a:rPr lang="el-GR" smtClean="0"/>
              <a:pPr rtl="0">
                <a:spcAft>
                  <a:spcPts val="600"/>
                </a:spcAft>
              </a:pPr>
              <a:t>9/10/2023</a:t>
            </a:fld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47333"/>
            <a:ext cx="11029615" cy="447658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The smart </a:t>
            </a:r>
            <a:r>
              <a:rPr lang="en-US" sz="2400" b="1" dirty="0"/>
              <a:t>city developed into urban domains of </a:t>
            </a:r>
            <a:r>
              <a:rPr lang="en-US" sz="2400" b="1" dirty="0" smtClean="0"/>
              <a:t>business </a:t>
            </a:r>
            <a:r>
              <a:rPr lang="en-US" sz="2400" b="1" dirty="0"/>
              <a:t>opportunities and ubiquitous technologies</a:t>
            </a:r>
          </a:p>
          <a:p>
            <a:r>
              <a:rPr lang="en-US" sz="2400" b="1" dirty="0"/>
              <a:t>From technology to socioeconomic governance and social participation towards </a:t>
            </a:r>
            <a:r>
              <a:rPr lang="en-US" sz="2400" b="1" i="1" dirty="0"/>
              <a:t>sustainability of the city, quality of life and </a:t>
            </a:r>
            <a:r>
              <a:rPr lang="en-US" sz="2400" b="1" i="1" dirty="0" smtClean="0"/>
              <a:t>well-being </a:t>
            </a:r>
            <a:r>
              <a:rPr lang="en-US" sz="2400" b="1" i="1" dirty="0"/>
              <a:t>of the citizens</a:t>
            </a:r>
          </a:p>
          <a:p>
            <a:r>
              <a:rPr lang="en-US" sz="2400" b="1" dirty="0"/>
              <a:t> ICT used for management, governance, administration and </a:t>
            </a:r>
            <a:r>
              <a:rPr lang="en-US" sz="2400" b="1" dirty="0" smtClean="0"/>
              <a:t>communication </a:t>
            </a:r>
            <a:r>
              <a:rPr lang="en-US" sz="2400" b="1" dirty="0"/>
              <a:t>with citizens</a:t>
            </a:r>
          </a:p>
          <a:p>
            <a:pPr marL="0" indent="0">
              <a:buNone/>
            </a:pPr>
            <a:r>
              <a:rPr lang="en-US" sz="2400" b="1" dirty="0"/>
              <a:t>													</a:t>
            </a:r>
            <a:r>
              <a:rPr lang="en-US" sz="2400" b="1" i="1" dirty="0"/>
              <a:t>(</a:t>
            </a:r>
            <a:r>
              <a:rPr lang="en-US" sz="2400" b="1" i="1" dirty="0" err="1"/>
              <a:t>Bakici</a:t>
            </a:r>
            <a:r>
              <a:rPr lang="en-US" sz="2400" b="1" i="1" dirty="0"/>
              <a:t>, </a:t>
            </a:r>
            <a:r>
              <a:rPr lang="en-US" sz="2400" b="1" i="1" dirty="0" err="1"/>
              <a:t>Almirall</a:t>
            </a:r>
            <a:r>
              <a:rPr lang="en-US" sz="2400" b="1" i="1" dirty="0"/>
              <a:t> &amp; Wareham, 2013)</a:t>
            </a:r>
          </a:p>
          <a:p>
            <a:r>
              <a:rPr lang="en-US" sz="2400" b="1" dirty="0" smtClean="0"/>
              <a:t>Examples: </a:t>
            </a:r>
            <a:r>
              <a:rPr lang="en-US" sz="2400" b="1" dirty="0"/>
              <a:t>transport, traffic, security surveillance, public internet hot spots, electronic government </a:t>
            </a:r>
            <a:r>
              <a:rPr lang="en-US" sz="2400" b="1" dirty="0" smtClean="0"/>
              <a:t>e.tc. </a:t>
            </a:r>
            <a:endParaRPr lang="en-US" sz="2400" b="1" dirty="0"/>
          </a:p>
          <a:p>
            <a:r>
              <a:rPr lang="en-US" sz="2400" b="1" dirty="0"/>
              <a:t>Aims: increase of the efficiency and profitability from resources, social and economic development, social capital </a:t>
            </a:r>
            <a:r>
              <a:rPr lang="en-US" sz="2400" b="1" dirty="0" smtClean="0"/>
              <a:t>e.tc.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6"/>
            <a:ext cx="11029616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GB" sz="2800" cap="all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Words, words, words</a:t>
            </a:r>
            <a:endParaRPr lang="el-GR" sz="2800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  <p:graphicFrame>
        <p:nvGraphicFramePr>
          <p:cNvPr id="17" name="Θέση περιεχομένου 3">
            <a:extLst>
              <a:ext uri="{FF2B5EF4-FFF2-40B4-BE49-F238E27FC236}">
                <a16:creationId xmlns="" xmlns:a16="http://schemas.microsoft.com/office/drawing/2014/main" id="{F62B99AF-13E8-7D5D-72F8-954F912B9E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095139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3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6"/>
            <a:ext cx="11029616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Too many terms-meaning</a:t>
            </a:r>
            <a:r>
              <a:rPr lang="en-US" sz="3600" cap="all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  <a:endParaRPr lang="el-GR" sz="3600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  <p:graphicFrame>
        <p:nvGraphicFramePr>
          <p:cNvPr id="17" name="Θέση περιεχομένου 3">
            <a:extLst>
              <a:ext uri="{FF2B5EF4-FFF2-40B4-BE49-F238E27FC236}">
                <a16:creationId xmlns="" xmlns:a16="http://schemas.microsoft.com/office/drawing/2014/main" id="{CCCE5E93-3856-8A48-316C-21633116A2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768223"/>
              </p:ext>
            </p:extLst>
          </p:nvPr>
        </p:nvGraphicFramePr>
        <p:xfrm>
          <a:off x="581192" y="2340864"/>
          <a:ext cx="11029615" cy="408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3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5"/>
            <a:ext cx="11029616" cy="923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Two dominant interpretative models </a:t>
            </a:r>
            <a:endParaRPr lang="el-GR" sz="4000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E5D4927-68EC-45B9-B469-9E10DCA69DB7}" type="datetime1">
              <a:rPr lang="el-GR" smtClean="0"/>
              <a:pPr rtl="0">
                <a:spcAft>
                  <a:spcPts val="600"/>
                </a:spcAft>
              </a:pPr>
              <a:t>9/10/2023</a:t>
            </a:fld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47333"/>
            <a:ext cx="11029615" cy="447658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technocentric view (TV) and a human-</a:t>
            </a:r>
            <a:r>
              <a:rPr lang="en-US" sz="2400" b="1" dirty="0" err="1">
                <a:solidFill>
                  <a:srgbClr val="FF0000"/>
                </a:solidFill>
              </a:rPr>
              <a:t>centred</a:t>
            </a:r>
            <a:r>
              <a:rPr lang="en-US" sz="2400" b="1" dirty="0">
                <a:solidFill>
                  <a:srgbClr val="FF0000"/>
                </a:solidFill>
              </a:rPr>
              <a:t> (H-CP) perspective</a:t>
            </a:r>
          </a:p>
          <a:p>
            <a:r>
              <a:rPr lang="en-US" sz="2400" dirty="0"/>
              <a:t>TV= “smart city” as a </a:t>
            </a:r>
            <a:r>
              <a:rPr lang="en-US" sz="2400" dirty="0" err="1"/>
              <a:t>depoliticised</a:t>
            </a:r>
            <a:r>
              <a:rPr lang="en-US" sz="2400" dirty="0"/>
              <a:t> matter of </a:t>
            </a:r>
            <a:r>
              <a:rPr lang="en-US" sz="2400" i="1" dirty="0"/>
              <a:t>merely applying </a:t>
            </a:r>
            <a:r>
              <a:rPr lang="en-US" sz="2400" dirty="0"/>
              <a:t>ICT technologies to urban challenges to create </a:t>
            </a:r>
            <a:r>
              <a:rPr lang="en-US" sz="2400" dirty="0" err="1"/>
              <a:t>datafied</a:t>
            </a:r>
            <a:r>
              <a:rPr lang="en-US" sz="2400" dirty="0"/>
              <a:t> conditions for decision making, efficiency and innovation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TV=mainly </a:t>
            </a:r>
            <a:r>
              <a:rPr lang="en-US" sz="2400" b="1" dirty="0">
                <a:solidFill>
                  <a:srgbClr val="FF0000"/>
                </a:solidFill>
              </a:rPr>
              <a:t>corporate driven</a:t>
            </a:r>
          </a:p>
          <a:p>
            <a:r>
              <a:rPr lang="en-US" sz="2400" dirty="0"/>
              <a:t>H-CP= views technology as </a:t>
            </a:r>
            <a:r>
              <a:rPr lang="en-US" sz="2400" i="1" dirty="0"/>
              <a:t>a tool </a:t>
            </a:r>
            <a:r>
              <a:rPr lang="en-US" sz="2400" dirty="0"/>
              <a:t>to facilitate broader goals: the empowerment of citizens through participation and investment in their human and social capital </a:t>
            </a:r>
            <a:r>
              <a:rPr lang="en-US" sz="2400" dirty="0" smtClean="0"/>
              <a:t>becomes </a:t>
            </a:r>
            <a:r>
              <a:rPr lang="en-US" sz="2400" dirty="0"/>
              <a:t>crucial to facilitating their use of the city as a laboratory for </a:t>
            </a:r>
            <a:r>
              <a:rPr lang="en-US" sz="2400" i="1" dirty="0"/>
              <a:t>urban change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H-CP=led </a:t>
            </a:r>
            <a:r>
              <a:rPr lang="en-US" sz="2400" b="1" dirty="0">
                <a:solidFill>
                  <a:srgbClr val="FF0000"/>
                </a:solidFill>
              </a:rPr>
              <a:t>by (in particular European) universities and connected to the needs of governments</a:t>
            </a:r>
          </a:p>
          <a:p>
            <a:pPr marL="0" indent="0">
              <a:buNone/>
            </a:pPr>
            <a:r>
              <a:rPr lang="en-US" sz="2400" i="1" dirty="0"/>
              <a:t>(Alina </a:t>
            </a:r>
            <a:r>
              <a:rPr lang="en-US" sz="2400" i="1" dirty="0" err="1"/>
              <a:t>Wernick</a:t>
            </a:r>
            <a:r>
              <a:rPr lang="en-US" sz="2400" i="1" dirty="0"/>
              <a:t>/Emeline </a:t>
            </a:r>
            <a:r>
              <a:rPr lang="en-US" sz="2400" i="1" dirty="0" err="1"/>
              <a:t>Banzuzi</a:t>
            </a:r>
            <a:r>
              <a:rPr lang="en-US" sz="2400" i="1" dirty="0"/>
              <a:t> /Alexander </a:t>
            </a:r>
            <a:r>
              <a:rPr lang="en-US" sz="2400" i="1" dirty="0" err="1"/>
              <a:t>Mörelius</a:t>
            </a:r>
            <a:r>
              <a:rPr lang="en-US" sz="2400" i="1" dirty="0"/>
              <a:t>-Wulff, Internet Policy Review, 2023)</a:t>
            </a:r>
          </a:p>
        </p:txBody>
      </p:sp>
    </p:spTree>
    <p:extLst>
      <p:ext uri="{BB962C8B-B14F-4D97-AF65-F5344CB8AC3E}">
        <p14:creationId xmlns:p14="http://schemas.microsoft.com/office/powerpoint/2010/main" val="3124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6"/>
            <a:ext cx="11029616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Criticisms</a:t>
            </a:r>
            <a:endParaRPr lang="el-GR" sz="3600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D4927-68EC-45B9-B469-9E10DCA69DB7}" type="datetime1">
              <a:rPr lang="el-GR" smtClean="0"/>
              <a:pPr>
                <a:spcAft>
                  <a:spcPts val="600"/>
                </a:spcAft>
              </a:pPr>
              <a:t>9/10/2023</a:t>
            </a:fld>
            <a:endParaRPr lang="en-US"/>
          </a:p>
        </p:txBody>
      </p:sp>
      <p:graphicFrame>
        <p:nvGraphicFramePr>
          <p:cNvPr id="18" name="Θέση περιεχομένου 3">
            <a:extLst>
              <a:ext uri="{FF2B5EF4-FFF2-40B4-BE49-F238E27FC236}">
                <a16:creationId xmlns="" xmlns:a16="http://schemas.microsoft.com/office/drawing/2014/main" id="{387792F7-0B5A-DA1D-D19C-C82E9327E9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715378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47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E73A598-CD10-34B0-C7FF-41B7CED20D0E}"/>
              </a:ext>
            </a:extLst>
          </p:cNvPr>
          <p:cNvSpPr/>
          <p:nvPr/>
        </p:nvSpPr>
        <p:spPr>
          <a:xfrm>
            <a:off x="581192" y="702155"/>
            <a:ext cx="11029616" cy="923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Greece</a:t>
            </a:r>
            <a:endParaRPr lang="el-GR" sz="4000" cap="all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9A66270-B798-8C88-50FD-D534FE4D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E5D4927-68EC-45B9-B469-9E10DCA69DB7}" type="datetime1">
              <a:rPr lang="el-GR" smtClean="0"/>
              <a:pPr rtl="0">
                <a:spcAft>
                  <a:spcPts val="600"/>
                </a:spcAft>
              </a:pPr>
              <a:t>9/10/2023</a:t>
            </a:fld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156E3593-CA16-238C-F7EF-E6DB1B5E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25601"/>
            <a:ext cx="11029615" cy="4798314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The “Smart Cities” program in Greece, launched by the Greek Ministry of Digital Governance in 2021, </a:t>
            </a:r>
            <a:r>
              <a:rPr lang="en-US" sz="2400" b="1" dirty="0" smtClean="0"/>
              <a:t>entered </a:t>
            </a:r>
            <a:r>
              <a:rPr lang="en-US" sz="2400" b="1" dirty="0"/>
              <a:t>its second phase and </a:t>
            </a:r>
            <a:r>
              <a:rPr lang="en-US" sz="2400" b="1" dirty="0" smtClean="0"/>
              <a:t>opened </a:t>
            </a:r>
            <a:r>
              <a:rPr lang="en-US" sz="2400" b="1" dirty="0"/>
              <a:t>to 315 municipalities in July.</a:t>
            </a:r>
          </a:p>
          <a:p>
            <a:r>
              <a:rPr lang="en-US" sz="2400" b="1" dirty="0"/>
              <a:t>M</a:t>
            </a:r>
            <a:r>
              <a:rPr lang="en-US" sz="2400" b="1" dirty="0" smtClean="0"/>
              <a:t>unicipalities </a:t>
            </a:r>
            <a:r>
              <a:rPr lang="en-US" sz="2400" b="1" dirty="0"/>
              <a:t>with a population of up to 100,000 residents </a:t>
            </a:r>
            <a:r>
              <a:rPr lang="en-US" sz="2400" b="1" dirty="0" smtClean="0"/>
              <a:t>are </a:t>
            </a:r>
            <a:r>
              <a:rPr lang="en-US" sz="2400" b="1" dirty="0"/>
              <a:t>eligible to submit their digital transformation proposals between July 1 – October 31.</a:t>
            </a:r>
          </a:p>
          <a:p>
            <a:r>
              <a:rPr lang="en-US" sz="2400" b="1" dirty="0"/>
              <a:t>Budgeted at some 230 million euros, the Smart Cities program’s second phase is funded by the European Regional Development Fund. Eligible municipalities can receive funds between 210,000 – 2,77 million euros depending on their population.</a:t>
            </a:r>
          </a:p>
          <a:p>
            <a:r>
              <a:rPr lang="en-US" sz="2400" b="1" dirty="0"/>
              <a:t>The aim of the program is to upgrade everyday life for citizens and local communities through digital projects that best meet the priorities of each municipality, through a list of projects divided into seven </a:t>
            </a:r>
            <a:r>
              <a:rPr lang="en-US" sz="2400" b="1" dirty="0" smtClean="0"/>
              <a:t>categories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189892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1798803_TF33552983" id="{71E33055-78ED-409A-99D6-72186EF4661B}" vid="{DD3F9B86-7D97-4C59-B572-1430573913D5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{39B948F2-BAB4-44F7-86BA-74EEC76036A3}tf33552983_win32</Template>
  <TotalTime>153</TotalTime>
  <Words>2291</Words>
  <Application>Microsoft Office PowerPoint</Application>
  <PresentationFormat>Προσαρμογή</PresentationFormat>
  <Paragraphs>212</Paragraphs>
  <Slides>34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DividendVTI</vt:lpstr>
      <vt:lpstr>Smart cities-towards a wider understanding via the case of Greece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cities-towards a wider understanding via the case of Greece</dc:title>
  <dc:creator>EFFROSYNI APOSTOLOU</dc:creator>
  <cp:lastModifiedBy>BOTTI MARIA</cp:lastModifiedBy>
  <cp:revision>34</cp:revision>
  <dcterms:created xsi:type="dcterms:W3CDTF">2023-09-28T21:01:38Z</dcterms:created>
  <dcterms:modified xsi:type="dcterms:W3CDTF">2023-10-09T08:46:25Z</dcterms:modified>
</cp:coreProperties>
</file>